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Roboto Mono Medium"/>
      <p:regular r:id="rId17"/>
    </p:embeddedFont>
    <p:embeddedFont>
      <p:font typeface="Roboto Mono Medium"/>
      <p:regular r:id="rId18"/>
    </p:embeddedFont>
    <p:embeddedFont>
      <p:font typeface="Roboto Mono Medium"/>
      <p:regular r:id="rId19"/>
    </p:embeddedFont>
    <p:embeddedFont>
      <p:font typeface="Roboto Mono Medium"/>
      <p:regular r:id="rId20"/>
    </p:embeddedFont>
    <p:embeddedFont>
      <p:font typeface="Roboto"/>
      <p:regular r:id="rId21"/>
    </p:embeddedFont>
    <p:embeddedFont>
      <p:font typeface="Roboto"/>
      <p:regular r:id="rId22"/>
    </p:embeddedFont>
    <p:embeddedFont>
      <p:font typeface="Roboto"/>
      <p:regular r:id="rId23"/>
    </p:embeddedFont>
    <p:embeddedFont>
      <p:font typeface="Robot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000000"/>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10303"/>
          </a:solidFill>
          <a:ln/>
        </p:spPr>
      </p:sp>
      <p:sp>
        <p:nvSpPr>
          <p:cNvPr id="3" name="Shape 1"/>
          <p:cNvSpPr/>
          <p:nvPr/>
        </p:nvSpPr>
        <p:spPr>
          <a:xfrm>
            <a:off x="0" y="0"/>
            <a:ext cx="14630400" cy="8229600"/>
          </a:xfrm>
          <a:prstGeom prst="rect">
            <a:avLst/>
          </a:prstGeom>
          <a:solidFill>
            <a:srgbClr val="212121"/>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image" Target="../media/image-7-12.png"/><Relationship Id="rId13" Type="http://schemas.openxmlformats.org/officeDocument/2006/relationships/image" Target="../media/image-7-13.png"/><Relationship Id="rId14" Type="http://schemas.openxmlformats.org/officeDocument/2006/relationships/slideLayout" Target="../slideLayouts/slideLayout8.xml"/><Relationship Id="rId1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9.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00">
              <a:alpha val="80000"/>
            </a:srgbClr>
          </a:solidFill>
          <a:ln/>
        </p:spPr>
      </p:sp>
      <p:sp>
        <p:nvSpPr>
          <p:cNvPr id="4" name="Shape 1"/>
          <p:cNvSpPr/>
          <p:nvPr/>
        </p:nvSpPr>
        <p:spPr>
          <a:xfrm>
            <a:off x="0" y="0"/>
            <a:ext cx="14630400" cy="8229600"/>
          </a:xfrm>
          <a:prstGeom prst="rect">
            <a:avLst/>
          </a:prstGeom>
          <a:solidFill>
            <a:srgbClr val="DFDFE0"/>
          </a:solidFill>
          <a:ln/>
        </p:spPr>
      </p:sp>
      <p:pic>
        <p:nvPicPr>
          <p:cNvPr id="5" name="Image 1" descr="preencoded.png">    </p:cNvPr>
          <p:cNvPicPr>
            <a:picLocks noChangeAspect="1"/>
          </p:cNvPicPr>
          <p:nvPr/>
        </p:nvPicPr>
        <p:blipFill>
          <a:blip r:embed="rId2"/>
          <a:stretch>
            <a:fillRect/>
          </a:stretch>
        </p:blipFill>
        <p:spPr>
          <a:xfrm>
            <a:off x="0" y="0"/>
            <a:ext cx="14630400" cy="8229600"/>
          </a:xfrm>
          <a:prstGeom prst="rect">
            <a:avLst/>
          </a:prstGeom>
        </p:spPr>
      </p:pic>
      <p:sp>
        <p:nvSpPr>
          <p:cNvPr id="6" name="Text 2"/>
          <p:cNvSpPr/>
          <p:nvPr/>
        </p:nvSpPr>
        <p:spPr>
          <a:xfrm>
            <a:off x="7594163" y="3346371"/>
            <a:ext cx="6172200" cy="771525"/>
          </a:xfrm>
          <a:prstGeom prst="rect">
            <a:avLst/>
          </a:prstGeom>
          <a:noFill/>
          <a:ln/>
        </p:spPr>
        <p:txBody>
          <a:bodyPr wrap="none" lIns="0" tIns="0" rIns="0" bIns="0" rtlCol="0" anchor="t"/>
          <a:lstStyle/>
          <a:p>
            <a:pPr rtl="1" algn="r" indent="0" marL="0">
              <a:lnSpc>
                <a:spcPts val="6050"/>
              </a:lnSpc>
              <a:buNone/>
            </a:pPr>
            <a:r>
              <a:rPr lang="en-US" sz="4850" dirty="0">
                <a:solidFill>
                  <a:srgbClr val="DCFF50"/>
                </a:solidFill>
                <a:latin typeface="Roboto Mono Medium" pitchFamily="34" charset="0"/>
                <a:ea typeface="Roboto Mono Medium" pitchFamily="34" charset="-122"/>
                <a:cs typeface="Roboto Mono Medium" pitchFamily="34" charset="-120"/>
              </a:rPr>
              <a:t>علوم تجربی</a:t>
            </a:r>
            <a:pPr rtl="1" algn="r" indent="0" marL="0">
              <a:lnSpc>
                <a:spcPts val="6050"/>
              </a:lnSpc>
              <a:buNone/>
            </a:pPr>
            <a:r>
              <a:rPr lang="en-US" sz="4850" dirty="0">
                <a:solidFill>
                  <a:srgbClr val="FFFFFF"/>
                </a:solidFill>
                <a:latin typeface="Roboto Mono Medium" pitchFamily="34" charset="0"/>
                <a:ea typeface="Roboto Mono Medium" pitchFamily="34" charset="-122"/>
                <a:cs typeface="Roboto Mono Medium" pitchFamily="34" charset="-120"/>
              </a:rPr>
              <a:t> پایه ششم</a:t>
            </a:r>
            <a:endParaRPr lang="en-US" sz="4850" dirty="0"/>
          </a:p>
        </p:txBody>
      </p:sp>
      <p:sp>
        <p:nvSpPr>
          <p:cNvPr id="7" name="Text 3"/>
          <p:cNvSpPr/>
          <p:nvPr/>
        </p:nvSpPr>
        <p:spPr>
          <a:xfrm>
            <a:off x="864037" y="4488180"/>
            <a:ext cx="12902327" cy="395049"/>
          </a:xfrm>
          <a:prstGeom prst="rect">
            <a:avLst/>
          </a:prstGeom>
          <a:noFill/>
          <a:ln/>
        </p:spPr>
        <p:txBody>
          <a:bodyPr wrap="none" lIns="0" tIns="0" rIns="0" bIns="0" rtlCol="0" anchor="t"/>
          <a:lstStyle/>
          <a:p>
            <a:pPr rtl="1" algn="r" indent="0" marL="0">
              <a:lnSpc>
                <a:spcPts val="3100"/>
              </a:lnSpc>
              <a:buNone/>
            </a:pPr>
            <a:r>
              <a:rPr lang="en-US" sz="1900" dirty="0">
                <a:solidFill>
                  <a:srgbClr val="E5E0DF"/>
                </a:solidFill>
                <a:latin typeface="Roboto" pitchFamily="34" charset="0"/>
                <a:ea typeface="Roboto" pitchFamily="34" charset="-122"/>
                <a:cs typeface="Roboto" pitchFamily="34" charset="-120"/>
              </a:rPr>
              <a:t>فهرست مطالب: زنگ علوم، ماده تغییر می کند، رنگین کمان، برگی از تاریخ زمین</a:t>
            </a:r>
            <a:endParaRPr lang="en-US"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016716" y="522208"/>
            <a:ext cx="5949077" cy="593288"/>
          </a:xfrm>
          <a:prstGeom prst="rect">
            <a:avLst/>
          </a:prstGeom>
          <a:noFill/>
          <a:ln/>
        </p:spPr>
        <p:txBody>
          <a:bodyPr wrap="none" lIns="0" tIns="0" rIns="0" bIns="0" rtlCol="0" anchor="t"/>
          <a:lstStyle/>
          <a:p>
            <a:pPr rtl="1" algn="r" indent="0" marL="0">
              <a:lnSpc>
                <a:spcPts val="4650"/>
              </a:lnSpc>
              <a:buNone/>
            </a:pPr>
            <a:r>
              <a:rPr lang="en-US" sz="3700" dirty="0">
                <a:solidFill>
                  <a:srgbClr val="FFFFFF"/>
                </a:solidFill>
                <a:latin typeface="Roboto Mono Medium" pitchFamily="34" charset="0"/>
                <a:ea typeface="Roboto Mono Medium" pitchFamily="34" charset="-122"/>
                <a:cs typeface="Roboto Mono Medium" pitchFamily="34" charset="-120"/>
              </a:rPr>
              <a:t>درس 4: </a:t>
            </a:r>
            <a:pPr rtl="1" algn="r" indent="0" marL="0">
              <a:lnSpc>
                <a:spcPts val="4650"/>
              </a:lnSpc>
              <a:buNone/>
            </a:pPr>
            <a:r>
              <a:rPr lang="en-US" sz="3700" dirty="0">
                <a:solidFill>
                  <a:srgbClr val="DCFF50"/>
                </a:solidFill>
                <a:latin typeface="Roboto Mono Medium" pitchFamily="34" charset="0"/>
                <a:ea typeface="Roboto Mono Medium" pitchFamily="34" charset="-122"/>
                <a:cs typeface="Roboto Mono Medium" pitchFamily="34" charset="-120"/>
              </a:rPr>
              <a:t>برگی از تاریخ زمین</a:t>
            </a:r>
            <a:endParaRPr lang="en-US" sz="3700" dirty="0"/>
          </a:p>
        </p:txBody>
      </p:sp>
      <p:sp>
        <p:nvSpPr>
          <p:cNvPr id="3" name="Text 1"/>
          <p:cNvSpPr/>
          <p:nvPr/>
        </p:nvSpPr>
        <p:spPr>
          <a:xfrm>
            <a:off x="664607" y="1495187"/>
            <a:ext cx="13301186" cy="303848"/>
          </a:xfrm>
          <a:prstGeom prst="rect">
            <a:avLst/>
          </a:prstGeom>
          <a:noFill/>
          <a:ln/>
        </p:spPr>
        <p:txBody>
          <a:bodyPr wrap="none" lIns="0" tIns="0" rIns="0" bIns="0" rtlCol="0" anchor="t"/>
          <a:lstStyle/>
          <a:p>
            <a:pPr rtl="1" algn="r" indent="0" marL="0">
              <a:lnSpc>
                <a:spcPts val="2350"/>
              </a:lnSpc>
              <a:buNone/>
            </a:pPr>
            <a:r>
              <a:rPr lang="en-US" sz="1450" dirty="0">
                <a:solidFill>
                  <a:srgbClr val="E5E0DF"/>
                </a:solidFill>
                <a:latin typeface="Roboto" pitchFamily="34" charset="0"/>
                <a:ea typeface="Roboto" pitchFamily="34" charset="-122"/>
                <a:cs typeface="Roboto" pitchFamily="34" charset="-120"/>
              </a:rPr>
              <a:t>سنگ: مجموعه ای از یک یا چندکانی می باشد. بیشتر سنگ ها از بیش از یک نوع کانی ساخته شده اند.</a:t>
            </a:r>
            <a:endParaRPr lang="en-US" sz="1450" dirty="0"/>
          </a:p>
        </p:txBody>
      </p:sp>
      <p:pic>
        <p:nvPicPr>
          <p:cNvPr id="4" name="Image 0" descr="preencoded.png">    </p:cNvPr>
          <p:cNvPicPr>
            <a:picLocks noChangeAspect="1"/>
          </p:cNvPicPr>
          <p:nvPr/>
        </p:nvPicPr>
        <p:blipFill>
          <a:blip r:embed="rId1"/>
          <a:stretch>
            <a:fillRect/>
          </a:stretch>
        </p:blipFill>
        <p:spPr>
          <a:xfrm>
            <a:off x="12007453" y="2012633"/>
            <a:ext cx="1958340" cy="1043940"/>
          </a:xfrm>
          <a:prstGeom prst="rect">
            <a:avLst/>
          </a:prstGeom>
        </p:spPr>
      </p:pic>
      <p:sp>
        <p:nvSpPr>
          <p:cNvPr id="5" name="Shape 2"/>
          <p:cNvSpPr/>
          <p:nvPr/>
        </p:nvSpPr>
        <p:spPr>
          <a:xfrm>
            <a:off x="664607" y="3270171"/>
            <a:ext cx="13301186" cy="1443514"/>
          </a:xfrm>
          <a:prstGeom prst="roundRect">
            <a:avLst>
              <a:gd name="adj" fmla="val 1973"/>
            </a:avLst>
          </a:prstGeom>
          <a:solidFill>
            <a:srgbClr val="212121"/>
          </a:solidFill>
          <a:ln w="22860">
            <a:solidFill>
              <a:srgbClr val="595959"/>
            </a:solidFill>
            <a:prstDash val="solid"/>
          </a:ln>
        </p:spPr>
      </p:sp>
      <p:sp>
        <p:nvSpPr>
          <p:cNvPr id="6" name="Shape 3"/>
          <p:cNvSpPr/>
          <p:nvPr/>
        </p:nvSpPr>
        <p:spPr>
          <a:xfrm>
            <a:off x="13874353" y="3270171"/>
            <a:ext cx="91440" cy="1443514"/>
          </a:xfrm>
          <a:prstGeom prst="roundRect">
            <a:avLst>
              <a:gd name="adj" fmla="val 31151"/>
            </a:avLst>
          </a:prstGeom>
          <a:solidFill>
            <a:srgbClr val="DCFF50"/>
          </a:solidFill>
          <a:ln/>
        </p:spPr>
      </p:sp>
      <p:sp>
        <p:nvSpPr>
          <p:cNvPr id="7" name="Text 4"/>
          <p:cNvSpPr/>
          <p:nvPr/>
        </p:nvSpPr>
        <p:spPr>
          <a:xfrm>
            <a:off x="11288078" y="3482816"/>
            <a:ext cx="2373630" cy="296704"/>
          </a:xfrm>
          <a:prstGeom prst="rect">
            <a:avLst/>
          </a:prstGeom>
          <a:noFill/>
          <a:ln/>
        </p:spPr>
        <p:txBody>
          <a:bodyPr wrap="none" lIns="0" tIns="0" rIns="0" bIns="0" rtlCol="0" anchor="t"/>
          <a:lstStyle/>
          <a:p>
            <a:pPr rtl="1" algn="r" indent="0" marL="0">
              <a:lnSpc>
                <a:spcPts val="2300"/>
              </a:lnSpc>
              <a:buNone/>
            </a:pPr>
            <a:r>
              <a:rPr lang="en-US" sz="1850" dirty="0">
                <a:solidFill>
                  <a:srgbClr val="E5E0DF"/>
                </a:solidFill>
                <a:latin typeface="Roboto Mono Medium" pitchFamily="34" charset="0"/>
                <a:ea typeface="Roboto Mono Medium" pitchFamily="34" charset="-122"/>
                <a:cs typeface="Roboto Mono Medium" pitchFamily="34" charset="-120"/>
              </a:rPr>
              <a:t>سنگ رسوبی</a:t>
            </a:r>
            <a:endParaRPr lang="en-US" sz="1850" dirty="0"/>
          </a:p>
        </p:txBody>
      </p:sp>
      <p:sp>
        <p:nvSpPr>
          <p:cNvPr id="8" name="Text 5"/>
          <p:cNvSpPr/>
          <p:nvPr/>
        </p:nvSpPr>
        <p:spPr>
          <a:xfrm>
            <a:off x="877253" y="3893344"/>
            <a:ext cx="12784455" cy="607695"/>
          </a:xfrm>
          <a:prstGeom prst="rect">
            <a:avLst/>
          </a:prstGeom>
          <a:noFill/>
          <a:ln/>
        </p:spPr>
        <p:txBody>
          <a:bodyPr wrap="square" lIns="0" tIns="0" rIns="0" bIns="0" rtlCol="0" anchor="t"/>
          <a:lstStyle/>
          <a:p>
            <a:pPr rtl="1" algn="r" indent="0" marL="0">
              <a:lnSpc>
                <a:spcPts val="2350"/>
              </a:lnSpc>
              <a:buNone/>
            </a:pPr>
            <a:r>
              <a:rPr lang="en-US" sz="1450" dirty="0">
                <a:solidFill>
                  <a:srgbClr val="E5E0DF"/>
                </a:solidFill>
                <a:latin typeface="Roboto" pitchFamily="34" charset="0"/>
                <a:ea typeface="Roboto" pitchFamily="34" charset="-122"/>
                <a:cs typeface="Roboto" pitchFamily="34" charset="-120"/>
              </a:rPr>
              <a:t>گل و لای و شن و ماسه ای که رودخانه ها در طول سال ها به دریا می برند، در دریا ته نشین و انباشته می شوند. این رسوبات بر اثر فشار لایه ها ی جدید و بالایی کم کم فشرده و سفت شده و تبدیل به سنگ می شود که به آنها سنگ های رسوبی می گویند.</a:t>
            </a:r>
            <a:endParaRPr lang="en-US" sz="1450" dirty="0"/>
          </a:p>
        </p:txBody>
      </p:sp>
      <p:sp>
        <p:nvSpPr>
          <p:cNvPr id="9" name="Text 6"/>
          <p:cNvSpPr/>
          <p:nvPr/>
        </p:nvSpPr>
        <p:spPr>
          <a:xfrm>
            <a:off x="11344751" y="4998482"/>
            <a:ext cx="2621042" cy="296704"/>
          </a:xfrm>
          <a:prstGeom prst="rect">
            <a:avLst/>
          </a:prstGeom>
          <a:noFill/>
          <a:ln/>
        </p:spPr>
        <p:txBody>
          <a:bodyPr wrap="none" lIns="0" tIns="0" rIns="0" bIns="0" rtlCol="0" anchor="t"/>
          <a:lstStyle/>
          <a:p>
            <a:pPr rtl="1" algn="r" indent="0" marL="0">
              <a:lnSpc>
                <a:spcPts val="2300"/>
              </a:lnSpc>
              <a:buNone/>
            </a:pPr>
            <a:r>
              <a:rPr lang="en-US" sz="1850" dirty="0">
                <a:solidFill>
                  <a:srgbClr val="FFFFFF"/>
                </a:solidFill>
                <a:latin typeface="Roboto Mono Medium" pitchFamily="34" charset="0"/>
                <a:ea typeface="Roboto Mono Medium" pitchFamily="34" charset="-122"/>
                <a:cs typeface="Roboto Mono Medium" pitchFamily="34" charset="-120"/>
              </a:rPr>
              <a:t>ویژگی سنگ های رسوبی:</a:t>
            </a:r>
            <a:endParaRPr lang="en-US" sz="1850" dirty="0"/>
          </a:p>
        </p:txBody>
      </p:sp>
      <p:sp>
        <p:nvSpPr>
          <p:cNvPr id="10" name="Text 7"/>
          <p:cNvSpPr/>
          <p:nvPr/>
        </p:nvSpPr>
        <p:spPr>
          <a:xfrm>
            <a:off x="664607" y="5579983"/>
            <a:ext cx="13301186" cy="303848"/>
          </a:xfrm>
          <a:prstGeom prst="rect">
            <a:avLst/>
          </a:prstGeom>
          <a:noFill/>
          <a:ln/>
        </p:spPr>
        <p:txBody>
          <a:bodyPr wrap="none" lIns="0" tIns="0" rIns="0" bIns="0" rtlCol="0" anchor="t"/>
          <a:lstStyle/>
          <a:p>
            <a:pPr rtl="1" algn="r" marL="342900" indent="-342900">
              <a:lnSpc>
                <a:spcPts val="2350"/>
              </a:lnSpc>
              <a:buSzPct val="100000"/>
              <a:buFont typeface="+mj-lt"/>
              <a:buAutoNum type="arabicPeriod" startAt="1"/>
            </a:pPr>
            <a:r>
              <a:rPr lang="en-US" sz="1450" dirty="0">
                <a:solidFill>
                  <a:srgbClr val="E5E0DF"/>
                </a:solidFill>
                <a:latin typeface="Roboto" pitchFamily="34" charset="0"/>
                <a:ea typeface="Roboto" pitchFamily="34" charset="-122"/>
                <a:cs typeface="Roboto" pitchFamily="34" charset="-120"/>
              </a:rPr>
              <a:t>مهم ترین ویژگی سنگ های رسوبی، لایه لایه بودن آنهاست.</a:t>
            </a:r>
            <a:endParaRPr lang="en-US" sz="1450" dirty="0"/>
          </a:p>
        </p:txBody>
      </p:sp>
      <p:sp>
        <p:nvSpPr>
          <p:cNvPr id="11" name="Text 8"/>
          <p:cNvSpPr/>
          <p:nvPr/>
        </p:nvSpPr>
        <p:spPr>
          <a:xfrm>
            <a:off x="664607" y="5950268"/>
            <a:ext cx="13301186" cy="303848"/>
          </a:xfrm>
          <a:prstGeom prst="rect">
            <a:avLst/>
          </a:prstGeom>
          <a:noFill/>
          <a:ln/>
        </p:spPr>
        <p:txBody>
          <a:bodyPr wrap="none" lIns="0" tIns="0" rIns="0" bIns="0" rtlCol="0" anchor="t"/>
          <a:lstStyle/>
          <a:p>
            <a:pPr rtl="1" algn="r" marL="342900" indent="-342900">
              <a:lnSpc>
                <a:spcPts val="2350"/>
              </a:lnSpc>
              <a:buSzPct val="100000"/>
              <a:buFont typeface="+mj-lt"/>
              <a:buAutoNum type="arabicPeriod" startAt="2"/>
            </a:pPr>
            <a:r>
              <a:rPr lang="en-US" sz="1450" dirty="0">
                <a:solidFill>
                  <a:srgbClr val="E5E0DF"/>
                </a:solidFill>
                <a:latin typeface="Roboto" pitchFamily="34" charset="0"/>
                <a:ea typeface="Roboto" pitchFamily="34" charset="-122"/>
                <a:cs typeface="Roboto" pitchFamily="34" charset="-120"/>
              </a:rPr>
              <a:t>لایه های رسوبی به صورت افقی ته نشین می شوند.</a:t>
            </a:r>
            <a:endParaRPr lang="en-US" sz="1450" dirty="0"/>
          </a:p>
        </p:txBody>
      </p:sp>
      <p:sp>
        <p:nvSpPr>
          <p:cNvPr id="12" name="Text 9"/>
          <p:cNvSpPr/>
          <p:nvPr/>
        </p:nvSpPr>
        <p:spPr>
          <a:xfrm>
            <a:off x="664607" y="6320552"/>
            <a:ext cx="13301186" cy="303848"/>
          </a:xfrm>
          <a:prstGeom prst="rect">
            <a:avLst/>
          </a:prstGeom>
          <a:noFill/>
          <a:ln/>
        </p:spPr>
        <p:txBody>
          <a:bodyPr wrap="none" lIns="0" tIns="0" rIns="0" bIns="0" rtlCol="0" anchor="t"/>
          <a:lstStyle/>
          <a:p>
            <a:pPr rtl="1" algn="r" marL="342900" indent="-342900">
              <a:lnSpc>
                <a:spcPts val="2350"/>
              </a:lnSpc>
              <a:buSzPct val="100000"/>
              <a:buFont typeface="+mj-lt"/>
              <a:buAutoNum type="arabicPeriod" startAt="3"/>
            </a:pPr>
            <a:r>
              <a:rPr lang="en-US" sz="1450" dirty="0">
                <a:solidFill>
                  <a:srgbClr val="E5E0DF"/>
                </a:solidFill>
                <a:latin typeface="Roboto" pitchFamily="34" charset="0"/>
                <a:ea typeface="Roboto" pitchFamily="34" charset="-122"/>
                <a:cs typeface="Roboto" pitchFamily="34" charset="-120"/>
              </a:rPr>
              <a:t>لایه های زیرین، قدیمی تر از لایه های بالایی اند.</a:t>
            </a:r>
            <a:endParaRPr lang="en-US" sz="1450" dirty="0"/>
          </a:p>
        </p:txBody>
      </p:sp>
      <p:sp>
        <p:nvSpPr>
          <p:cNvPr id="13" name="Text 10"/>
          <p:cNvSpPr/>
          <p:nvPr/>
        </p:nvSpPr>
        <p:spPr>
          <a:xfrm>
            <a:off x="11592163" y="6909197"/>
            <a:ext cx="2373630" cy="296704"/>
          </a:xfrm>
          <a:prstGeom prst="rect">
            <a:avLst/>
          </a:prstGeom>
          <a:noFill/>
          <a:ln/>
        </p:spPr>
        <p:txBody>
          <a:bodyPr wrap="none" lIns="0" tIns="0" rIns="0" bIns="0" rtlCol="0" anchor="t"/>
          <a:lstStyle/>
          <a:p>
            <a:pPr rtl="1" algn="r" indent="0" marL="0">
              <a:lnSpc>
                <a:spcPts val="2300"/>
              </a:lnSpc>
              <a:buNone/>
            </a:pPr>
            <a:r>
              <a:rPr lang="en-US" sz="1850" dirty="0">
                <a:solidFill>
                  <a:srgbClr val="FFFFFF"/>
                </a:solidFill>
                <a:latin typeface="Roboto Mono Medium" pitchFamily="34" charset="0"/>
                <a:ea typeface="Roboto Mono Medium" pitchFamily="34" charset="-122"/>
                <a:cs typeface="Roboto Mono Medium" pitchFamily="34" charset="-120"/>
              </a:rPr>
              <a:t>فسیل (سنگواره):</a:t>
            </a:r>
            <a:endParaRPr lang="en-US" sz="1850" dirty="0"/>
          </a:p>
        </p:txBody>
      </p:sp>
      <p:sp>
        <p:nvSpPr>
          <p:cNvPr id="14" name="Text 11"/>
          <p:cNvSpPr/>
          <p:nvPr/>
        </p:nvSpPr>
        <p:spPr>
          <a:xfrm>
            <a:off x="664607" y="7490698"/>
            <a:ext cx="13301186" cy="303848"/>
          </a:xfrm>
          <a:prstGeom prst="rect">
            <a:avLst/>
          </a:prstGeom>
          <a:noFill/>
          <a:ln/>
        </p:spPr>
        <p:txBody>
          <a:bodyPr wrap="none" lIns="0" tIns="0" rIns="0" bIns="0" rtlCol="0" anchor="t"/>
          <a:lstStyle/>
          <a:p>
            <a:pPr rtl="1" algn="r" indent="0" marL="0">
              <a:lnSpc>
                <a:spcPts val="2350"/>
              </a:lnSpc>
              <a:buNone/>
            </a:pPr>
            <a:r>
              <a:rPr lang="en-US" sz="1450" dirty="0">
                <a:solidFill>
                  <a:srgbClr val="E5E0DF"/>
                </a:solidFill>
                <a:latin typeface="Roboto" pitchFamily="34" charset="0"/>
                <a:ea typeface="Roboto" pitchFamily="34" charset="-122"/>
                <a:cs typeface="Roboto" pitchFamily="34" charset="-120"/>
              </a:rPr>
              <a:t>به آثار و بقایای جانوران بسیار قدیمی که در بین لایه های رسوبی و یا مواد دیگر مانند: صمغ درختان، یخ، قیر، نمک و ... باقی مانده باشند را فسیل می گویند.</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264015" y="517803"/>
            <a:ext cx="4707374" cy="588407"/>
          </a:xfrm>
          <a:prstGeom prst="rect">
            <a:avLst/>
          </a:prstGeom>
          <a:noFill/>
          <a:ln/>
        </p:spPr>
        <p:txBody>
          <a:bodyPr wrap="none" lIns="0" tIns="0" rIns="0" bIns="0" rtlCol="0" anchor="t"/>
          <a:lstStyle/>
          <a:p>
            <a:pPr rtl="1" algn="r" indent="0" marL="0">
              <a:lnSpc>
                <a:spcPts val="4600"/>
              </a:lnSpc>
              <a:buNone/>
            </a:pPr>
            <a:r>
              <a:rPr lang="en-US" sz="3700" dirty="0">
                <a:solidFill>
                  <a:srgbClr val="FFFFFF"/>
                </a:solidFill>
                <a:latin typeface="Roboto Mono Medium" pitchFamily="34" charset="0"/>
                <a:ea typeface="Roboto Mono Medium" pitchFamily="34" charset="-122"/>
                <a:cs typeface="Roboto Mono Medium" pitchFamily="34" charset="-120"/>
              </a:rPr>
              <a:t>درس 1: </a:t>
            </a:r>
            <a:pPr rtl="1" algn="r" indent="0" marL="0">
              <a:lnSpc>
                <a:spcPts val="4600"/>
              </a:lnSpc>
              <a:buNone/>
            </a:pPr>
            <a:r>
              <a:rPr lang="en-US" sz="3700" dirty="0">
                <a:solidFill>
                  <a:srgbClr val="DCFF50"/>
                </a:solidFill>
                <a:latin typeface="Roboto Mono Medium" pitchFamily="34" charset="0"/>
                <a:ea typeface="Roboto Mono Medium" pitchFamily="34" charset="-122"/>
                <a:cs typeface="Roboto Mono Medium" pitchFamily="34" charset="-120"/>
              </a:rPr>
              <a:t>زنگ علوم</a:t>
            </a:r>
            <a:endParaRPr lang="en-US" sz="3700" dirty="0"/>
          </a:p>
        </p:txBody>
      </p:sp>
      <p:sp>
        <p:nvSpPr>
          <p:cNvPr id="3" name="Shape 1"/>
          <p:cNvSpPr/>
          <p:nvPr/>
        </p:nvSpPr>
        <p:spPr>
          <a:xfrm>
            <a:off x="659011" y="1482685"/>
            <a:ext cx="13312378" cy="2796064"/>
          </a:xfrm>
          <a:prstGeom prst="roundRect">
            <a:avLst>
              <a:gd name="adj" fmla="val 1010"/>
            </a:avLst>
          </a:prstGeom>
          <a:solidFill>
            <a:srgbClr val="212121"/>
          </a:solidFill>
          <a:ln w="22860">
            <a:solidFill>
              <a:srgbClr val="595959"/>
            </a:solidFill>
            <a:prstDash val="solid"/>
          </a:ln>
        </p:spPr>
      </p:sp>
      <p:sp>
        <p:nvSpPr>
          <p:cNvPr id="4" name="Shape 2"/>
          <p:cNvSpPr/>
          <p:nvPr/>
        </p:nvSpPr>
        <p:spPr>
          <a:xfrm>
            <a:off x="681871" y="1505545"/>
            <a:ext cx="13266658" cy="564833"/>
          </a:xfrm>
          <a:prstGeom prst="roundRect">
            <a:avLst>
              <a:gd name="adj" fmla="val 144"/>
            </a:avLst>
          </a:prstGeom>
          <a:solidFill>
            <a:srgbClr val="404040"/>
          </a:solidFill>
          <a:ln/>
        </p:spPr>
      </p:sp>
      <p:sp>
        <p:nvSpPr>
          <p:cNvPr id="5" name="Text 3"/>
          <p:cNvSpPr/>
          <p:nvPr/>
        </p:nvSpPr>
        <p:spPr>
          <a:xfrm>
            <a:off x="7173992" y="1611392"/>
            <a:ext cx="282416" cy="353020"/>
          </a:xfrm>
          <a:prstGeom prst="rect">
            <a:avLst/>
          </a:prstGeom>
          <a:noFill/>
          <a:ln/>
        </p:spPr>
        <p:txBody>
          <a:bodyPr wrap="none" lIns="0" tIns="0" rIns="0" bIns="0" rtlCol="0" anchor="t"/>
          <a:lstStyle/>
          <a:p>
            <a:pPr rtl="1" algn="r" indent="0" marL="0">
              <a:lnSpc>
                <a:spcPts val="2200"/>
              </a:lnSpc>
              <a:buNone/>
            </a:pPr>
            <a:r>
              <a:rPr lang="en-US" sz="2200" dirty="0">
                <a:solidFill>
                  <a:srgbClr val="E5E0DF"/>
                </a:solidFill>
                <a:latin typeface="Roboto Mono Medium" pitchFamily="34" charset="0"/>
                <a:ea typeface="Roboto Mono Medium" pitchFamily="34" charset="-122"/>
                <a:cs typeface="Roboto Mono Medium" pitchFamily="34" charset="-120"/>
              </a:rPr>
              <a:t>1</a:t>
            </a:r>
            <a:endParaRPr lang="en-US" sz="2200" dirty="0"/>
          </a:p>
        </p:txBody>
      </p:sp>
      <p:sp>
        <p:nvSpPr>
          <p:cNvPr id="6" name="Text 4"/>
          <p:cNvSpPr/>
          <p:nvPr/>
        </p:nvSpPr>
        <p:spPr>
          <a:xfrm>
            <a:off x="11406664" y="2258616"/>
            <a:ext cx="2353628" cy="294203"/>
          </a:xfrm>
          <a:prstGeom prst="rect">
            <a:avLst/>
          </a:prstGeom>
          <a:noFill/>
          <a:ln/>
        </p:spPr>
        <p:txBody>
          <a:bodyPr wrap="none" lIns="0" tIns="0" rIns="0" bIns="0" rtlCol="0" anchor="t"/>
          <a:lstStyle/>
          <a:p>
            <a:pPr rtl="1" algn="r" indent="0" marL="0">
              <a:lnSpc>
                <a:spcPts val="2300"/>
              </a:lnSpc>
              <a:buNone/>
            </a:pPr>
            <a:r>
              <a:rPr lang="en-US" sz="1850" dirty="0">
                <a:solidFill>
                  <a:srgbClr val="E5E0DF"/>
                </a:solidFill>
                <a:latin typeface="Roboto Mono Medium" pitchFamily="34" charset="0"/>
                <a:ea typeface="Roboto Mono Medium" pitchFamily="34" charset="-122"/>
                <a:cs typeface="Roboto Mono Medium" pitchFamily="34" charset="-120"/>
              </a:rPr>
              <a:t>علم چیست؟</a:t>
            </a:r>
            <a:endParaRPr lang="en-US" sz="1850" dirty="0"/>
          </a:p>
        </p:txBody>
      </p:sp>
      <p:sp>
        <p:nvSpPr>
          <p:cNvPr id="7" name="Text 5"/>
          <p:cNvSpPr/>
          <p:nvPr/>
        </p:nvSpPr>
        <p:spPr>
          <a:xfrm>
            <a:off x="870109" y="2665690"/>
            <a:ext cx="12890183" cy="301109"/>
          </a:xfrm>
          <a:prstGeom prst="rect">
            <a:avLst/>
          </a:prstGeom>
          <a:noFill/>
          <a:ln/>
        </p:spPr>
        <p:txBody>
          <a:bodyPr wrap="none" lIns="0" tIns="0" rIns="0" bIns="0" rtlCol="0" anchor="t"/>
          <a:lstStyle/>
          <a:p>
            <a:pPr rtl="1" algn="r" marL="342900" indent="-342900">
              <a:lnSpc>
                <a:spcPts val="2350"/>
              </a:lnSpc>
              <a:buSzPct val="100000"/>
              <a:buChar char="•"/>
            </a:pPr>
            <a:r>
              <a:rPr lang="en-US" sz="1450" dirty="0">
                <a:solidFill>
                  <a:srgbClr val="E5E0DF"/>
                </a:solidFill>
                <a:latin typeface="Roboto" pitchFamily="34" charset="0"/>
                <a:ea typeface="Roboto" pitchFamily="34" charset="-122"/>
                <a:cs typeface="Roboto" pitchFamily="34" charset="-120"/>
              </a:rPr>
              <a:t>علم روشی برای حل همه مسایل زندگی است.</a:t>
            </a:r>
            <a:endParaRPr lang="en-US" sz="1450" dirty="0"/>
          </a:p>
        </p:txBody>
      </p:sp>
      <p:sp>
        <p:nvSpPr>
          <p:cNvPr id="8" name="Text 6"/>
          <p:cNvSpPr/>
          <p:nvPr/>
        </p:nvSpPr>
        <p:spPr>
          <a:xfrm>
            <a:off x="870109" y="3032641"/>
            <a:ext cx="12890183" cy="301109"/>
          </a:xfrm>
          <a:prstGeom prst="rect">
            <a:avLst/>
          </a:prstGeom>
          <a:noFill/>
          <a:ln/>
        </p:spPr>
        <p:txBody>
          <a:bodyPr wrap="none" lIns="0" tIns="0" rIns="0" bIns="0" rtlCol="0" anchor="t"/>
          <a:lstStyle/>
          <a:p>
            <a:pPr rtl="1" algn="r" marL="342900" indent="-342900">
              <a:lnSpc>
                <a:spcPts val="2350"/>
              </a:lnSpc>
              <a:buSzPct val="100000"/>
              <a:buChar char="•"/>
            </a:pPr>
            <a:r>
              <a:rPr lang="en-US" sz="1450" dirty="0">
                <a:solidFill>
                  <a:srgbClr val="E5E0DF"/>
                </a:solidFill>
                <a:latin typeface="Roboto" pitchFamily="34" charset="0"/>
                <a:ea typeface="Roboto" pitchFamily="34" charset="-122"/>
                <a:cs typeface="Roboto" pitchFamily="34" charset="-120"/>
              </a:rPr>
              <a:t>علم فرصتی برای یادآوری و تفکر درباره نعمت های خداوند است.</a:t>
            </a:r>
            <a:endParaRPr lang="en-US" sz="1450" dirty="0"/>
          </a:p>
        </p:txBody>
      </p:sp>
      <p:sp>
        <p:nvSpPr>
          <p:cNvPr id="9" name="Text 7"/>
          <p:cNvSpPr/>
          <p:nvPr/>
        </p:nvSpPr>
        <p:spPr>
          <a:xfrm>
            <a:off x="870109" y="3399592"/>
            <a:ext cx="12890183" cy="301109"/>
          </a:xfrm>
          <a:prstGeom prst="rect">
            <a:avLst/>
          </a:prstGeom>
          <a:noFill/>
          <a:ln/>
        </p:spPr>
        <p:txBody>
          <a:bodyPr wrap="none" lIns="0" tIns="0" rIns="0" bIns="0" rtlCol="0" anchor="t"/>
          <a:lstStyle/>
          <a:p>
            <a:pPr rtl="1" algn="r" marL="342900" indent="-342900">
              <a:lnSpc>
                <a:spcPts val="2350"/>
              </a:lnSpc>
              <a:buSzPct val="100000"/>
              <a:buChar char="•"/>
            </a:pPr>
            <a:r>
              <a:rPr lang="en-US" sz="1450" dirty="0">
                <a:solidFill>
                  <a:srgbClr val="E5E0DF"/>
                </a:solidFill>
                <a:latin typeface="Roboto" pitchFamily="34" charset="0"/>
                <a:ea typeface="Roboto" pitchFamily="34" charset="-122"/>
                <a:cs typeface="Roboto" pitchFamily="34" charset="-120"/>
              </a:rPr>
              <a:t>علم به کارگیری حواس پنجگانه برای آشنایی با چیزهای اطراف ماست.</a:t>
            </a:r>
            <a:endParaRPr lang="en-US" sz="1450" dirty="0"/>
          </a:p>
        </p:txBody>
      </p:sp>
      <p:sp>
        <p:nvSpPr>
          <p:cNvPr id="10" name="Text 8"/>
          <p:cNvSpPr/>
          <p:nvPr/>
        </p:nvSpPr>
        <p:spPr>
          <a:xfrm>
            <a:off x="870109" y="3766542"/>
            <a:ext cx="12890183" cy="301109"/>
          </a:xfrm>
          <a:prstGeom prst="rect">
            <a:avLst/>
          </a:prstGeom>
          <a:noFill/>
          <a:ln/>
        </p:spPr>
        <p:txBody>
          <a:bodyPr wrap="none" lIns="0" tIns="0" rIns="0" bIns="0" rtlCol="0" anchor="t"/>
          <a:lstStyle/>
          <a:p>
            <a:pPr rtl="1" algn="r" marL="342900" indent="-342900">
              <a:lnSpc>
                <a:spcPts val="2350"/>
              </a:lnSpc>
              <a:buSzPct val="100000"/>
              <a:buChar char="•"/>
            </a:pPr>
            <a:r>
              <a:rPr lang="en-US" sz="1450" dirty="0">
                <a:solidFill>
                  <a:srgbClr val="E5E0DF"/>
                </a:solidFill>
                <a:latin typeface="Roboto" pitchFamily="34" charset="0"/>
                <a:ea typeface="Roboto" pitchFamily="34" charset="-122"/>
                <a:cs typeface="Roboto" pitchFamily="34" charset="-120"/>
              </a:rPr>
              <a:t>علم به مجموعه ای از دانستنی ها، شناخت و آگاهی های انسان درباره جهان اطراف خود گویند.</a:t>
            </a:r>
            <a:endParaRPr lang="en-US" sz="1450" dirty="0"/>
          </a:p>
        </p:txBody>
      </p:sp>
      <p:sp>
        <p:nvSpPr>
          <p:cNvPr id="11" name="Text 9"/>
          <p:cNvSpPr/>
          <p:nvPr/>
        </p:nvSpPr>
        <p:spPr>
          <a:xfrm>
            <a:off x="659011" y="4490561"/>
            <a:ext cx="13312378" cy="301109"/>
          </a:xfrm>
          <a:prstGeom prst="rect">
            <a:avLst/>
          </a:prstGeom>
          <a:noFill/>
          <a:ln/>
        </p:spPr>
        <p:txBody>
          <a:bodyPr wrap="none" lIns="0" tIns="0" rIns="0" bIns="0" rtlCol="0" anchor="t"/>
          <a:lstStyle/>
          <a:p>
            <a:pPr rtl="1" algn="r" indent="0" marL="0">
              <a:lnSpc>
                <a:spcPts val="2350"/>
              </a:lnSpc>
              <a:buNone/>
            </a:pPr>
            <a:r>
              <a:rPr lang="en-US" sz="1450" dirty="0">
                <a:solidFill>
                  <a:srgbClr val="E5E0DF"/>
                </a:solidFill>
                <a:latin typeface="Roboto" pitchFamily="34" charset="0"/>
                <a:ea typeface="Roboto" pitchFamily="34" charset="-122"/>
                <a:cs typeface="Roboto" pitchFamily="34" charset="-120"/>
              </a:rPr>
              <a:t>علوم تجربی: به دانشی که درباره جانداران و محیط های غیر زنده، قوانین حاکم بر عالم هستی، مواد و ویژگی های آنها، انرژی و نیرو و اثرات آنها بحث می کند.</a:t>
            </a:r>
            <a:endParaRPr lang="en-US" sz="1450" dirty="0"/>
          </a:p>
        </p:txBody>
      </p:sp>
      <p:sp>
        <p:nvSpPr>
          <p:cNvPr id="12" name="Text 10"/>
          <p:cNvSpPr/>
          <p:nvPr/>
        </p:nvSpPr>
        <p:spPr>
          <a:xfrm>
            <a:off x="659011" y="5003483"/>
            <a:ext cx="13312378" cy="301109"/>
          </a:xfrm>
          <a:prstGeom prst="rect">
            <a:avLst/>
          </a:prstGeom>
          <a:noFill/>
          <a:ln/>
        </p:spPr>
        <p:txBody>
          <a:bodyPr wrap="none" lIns="0" tIns="0" rIns="0" bIns="0" rtlCol="0" anchor="t"/>
          <a:lstStyle/>
          <a:p>
            <a:pPr rtl="1" algn="r" indent="0" marL="0">
              <a:lnSpc>
                <a:spcPts val="2350"/>
              </a:lnSpc>
              <a:buNone/>
            </a:pPr>
            <a:r>
              <a:rPr lang="en-US" sz="1450" dirty="0">
                <a:solidFill>
                  <a:srgbClr val="E5E0DF"/>
                </a:solidFill>
                <a:latin typeface="Roboto" pitchFamily="34" charset="0"/>
                <a:ea typeface="Roboto" pitchFamily="34" charset="-122"/>
                <a:cs typeface="Roboto" pitchFamily="34" charset="-120"/>
              </a:rPr>
              <a:t>شاخه های علوم تجربی: علوم تجربی به چهار شاخه اصلی «فیزیک، شیمی، زیست شناسی و زمین شناسی» طبقه بندی می شود.</a:t>
            </a:r>
            <a:endParaRPr lang="en-US" sz="1450" dirty="0"/>
          </a:p>
        </p:txBody>
      </p:sp>
      <p:sp>
        <p:nvSpPr>
          <p:cNvPr id="13" name="Text 11"/>
          <p:cNvSpPr/>
          <p:nvPr/>
        </p:nvSpPr>
        <p:spPr>
          <a:xfrm>
            <a:off x="659011" y="5516404"/>
            <a:ext cx="13312378" cy="602218"/>
          </a:xfrm>
          <a:prstGeom prst="rect">
            <a:avLst/>
          </a:prstGeom>
          <a:noFill/>
          <a:ln/>
        </p:spPr>
        <p:txBody>
          <a:bodyPr wrap="square" lIns="0" tIns="0" rIns="0" bIns="0" rtlCol="0" anchor="t"/>
          <a:lstStyle/>
          <a:p>
            <a:pPr rtl="1" algn="r" indent="0" marL="0">
              <a:lnSpc>
                <a:spcPts val="2350"/>
              </a:lnSpc>
              <a:buNone/>
            </a:pPr>
            <a:r>
              <a:rPr lang="en-US" sz="1450" dirty="0">
                <a:solidFill>
                  <a:srgbClr val="E5E0DF"/>
                </a:solidFill>
                <a:latin typeface="Roboto" pitchFamily="34" charset="0"/>
                <a:ea typeface="Roboto" pitchFamily="34" charset="-122"/>
                <a:cs typeface="Roboto" pitchFamily="34" charset="-120"/>
              </a:rPr>
              <a:t>روش علمی: راه و روش منظم و منطقی بر پایه اصول علمی برای کشف قوانین موجود در طبیعت است که دارای پنج مرحله (مشاهده، پرسش، فرضیه سازی، آزمایش فرضیه و نتیجه گیری) است.</a:t>
            </a:r>
            <a:endParaRPr lang="en-US" sz="1450" dirty="0"/>
          </a:p>
        </p:txBody>
      </p:sp>
      <p:pic>
        <p:nvPicPr>
          <p:cNvPr id="14" name="Image 0" descr="preencoded.png">    </p:cNvPr>
          <p:cNvPicPr>
            <a:picLocks noChangeAspect="1"/>
          </p:cNvPicPr>
          <p:nvPr/>
        </p:nvPicPr>
        <p:blipFill>
          <a:blip r:embed="rId1"/>
          <a:stretch>
            <a:fillRect/>
          </a:stretch>
        </p:blipFill>
        <p:spPr>
          <a:xfrm>
            <a:off x="12112109" y="6330434"/>
            <a:ext cx="1859280" cy="15163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10972205" y="339447"/>
            <a:ext cx="3086100" cy="385763"/>
          </a:xfrm>
          <a:prstGeom prst="rect">
            <a:avLst/>
          </a:prstGeom>
          <a:noFill/>
          <a:ln/>
        </p:spPr>
        <p:txBody>
          <a:bodyPr wrap="none" lIns="0" tIns="0" rIns="0" bIns="0" rtlCol="0" anchor="t"/>
          <a:lstStyle/>
          <a:p>
            <a:pPr rtl="1" algn="r" indent="0" marL="0">
              <a:lnSpc>
                <a:spcPts val="3000"/>
              </a:lnSpc>
              <a:buNone/>
            </a:pPr>
            <a:r>
              <a:rPr lang="en-US" sz="2400" dirty="0">
                <a:solidFill>
                  <a:srgbClr val="DCFF50"/>
                </a:solidFill>
                <a:latin typeface="Roboto Mono Medium" pitchFamily="34" charset="0"/>
                <a:ea typeface="Roboto Mono Medium" pitchFamily="34" charset="-122"/>
                <a:cs typeface="Roboto Mono Medium" pitchFamily="34" charset="-120"/>
              </a:rPr>
              <a:t>مراحل روش علمی</a:t>
            </a:r>
            <a:endParaRPr lang="en-US" sz="2400" dirty="0"/>
          </a:p>
        </p:txBody>
      </p:sp>
      <p:sp>
        <p:nvSpPr>
          <p:cNvPr id="3" name="Shape 1"/>
          <p:cNvSpPr/>
          <p:nvPr/>
        </p:nvSpPr>
        <p:spPr>
          <a:xfrm>
            <a:off x="9645134" y="1342311"/>
            <a:ext cx="4413171" cy="123349"/>
          </a:xfrm>
          <a:prstGeom prst="roundRect">
            <a:avLst>
              <a:gd name="adj" fmla="val 15012"/>
            </a:avLst>
          </a:prstGeom>
          <a:solidFill>
            <a:srgbClr val="404040"/>
          </a:solidFill>
          <a:ln/>
        </p:spPr>
      </p:sp>
      <p:sp>
        <p:nvSpPr>
          <p:cNvPr id="4" name="Text 2"/>
          <p:cNvSpPr/>
          <p:nvPr/>
        </p:nvSpPr>
        <p:spPr>
          <a:xfrm>
            <a:off x="12391906" y="1589008"/>
            <a:ext cx="1543050" cy="192881"/>
          </a:xfrm>
          <a:prstGeom prst="rect">
            <a:avLst/>
          </a:prstGeom>
          <a:noFill/>
          <a:ln/>
        </p:spPr>
        <p:txBody>
          <a:bodyPr wrap="none" lIns="0" tIns="0" rIns="0" bIns="0" rtlCol="0" anchor="t"/>
          <a:lstStyle/>
          <a:p>
            <a:pPr rtl="1" algn="r" indent="0" marL="0">
              <a:lnSpc>
                <a:spcPts val="1500"/>
              </a:lnSpc>
              <a:buNone/>
            </a:pPr>
            <a:r>
              <a:rPr lang="en-US" sz="1200" dirty="0">
                <a:solidFill>
                  <a:srgbClr val="E5E0DF"/>
                </a:solidFill>
                <a:latin typeface="Roboto Mono Medium" pitchFamily="34" charset="0"/>
                <a:ea typeface="Roboto Mono Medium" pitchFamily="34" charset="-122"/>
                <a:cs typeface="Roboto Mono Medium" pitchFamily="34" charset="-120"/>
              </a:rPr>
              <a:t>1- مشاهده</a:t>
            </a:r>
            <a:endParaRPr lang="en-US" sz="1200" dirty="0"/>
          </a:p>
        </p:txBody>
      </p:sp>
      <p:sp>
        <p:nvSpPr>
          <p:cNvPr id="5" name="Text 3"/>
          <p:cNvSpPr/>
          <p:nvPr/>
        </p:nvSpPr>
        <p:spPr>
          <a:xfrm>
            <a:off x="9768483" y="1855946"/>
            <a:ext cx="4166473" cy="592574"/>
          </a:xfrm>
          <a:prstGeom prst="rect">
            <a:avLst/>
          </a:prstGeom>
          <a:noFill/>
          <a:ln/>
        </p:spPr>
        <p:txBody>
          <a:bodyPr wrap="square" lIns="0" tIns="0" rIns="0" bIns="0" rtlCol="0" anchor="t"/>
          <a:lstStyle/>
          <a:p>
            <a:pPr rtl="1" algn="r" indent="0" marL="0">
              <a:lnSpc>
                <a:spcPts val="1550"/>
              </a:lnSpc>
              <a:buNone/>
            </a:pPr>
            <a:r>
              <a:rPr lang="en-US" sz="950" dirty="0">
                <a:solidFill>
                  <a:srgbClr val="E5E0DF"/>
                </a:solidFill>
                <a:latin typeface="Roboto" pitchFamily="34" charset="0"/>
                <a:ea typeface="Roboto" pitchFamily="34" charset="-122"/>
                <a:cs typeface="Roboto" pitchFamily="34" charset="-120"/>
              </a:rPr>
              <a:t>به معنی استفاده از حواس پنجگانه به منظور جمع آوری اطلاعات، مقایسه و طبقه بندی پدیده ها انجام می شود. مشاهده خوب علاوه بر دقیق بودن به یک پرسش خوب منتهی می شود و همیشه ثبت و یادداشت برداری می شود.</a:t>
            </a:r>
            <a:endParaRPr lang="en-US" sz="950" dirty="0"/>
          </a:p>
        </p:txBody>
      </p:sp>
      <p:sp>
        <p:nvSpPr>
          <p:cNvPr id="6" name="Text 4"/>
          <p:cNvSpPr/>
          <p:nvPr/>
        </p:nvSpPr>
        <p:spPr>
          <a:xfrm>
            <a:off x="9768483" y="2522577"/>
            <a:ext cx="4166473" cy="197525"/>
          </a:xfrm>
          <a:prstGeom prst="rect">
            <a:avLst/>
          </a:prstGeom>
          <a:noFill/>
          <a:ln/>
        </p:spPr>
        <p:txBody>
          <a:bodyPr wrap="none" lIns="0" tIns="0" rIns="0" bIns="0" rtlCol="0" anchor="t"/>
          <a:lstStyle/>
          <a:p>
            <a:pPr rtl="1" algn="r" indent="0" marL="0">
              <a:lnSpc>
                <a:spcPts val="1550"/>
              </a:lnSpc>
              <a:buNone/>
            </a:pPr>
            <a:r>
              <a:rPr lang="en-US" sz="950" b="1" dirty="0">
                <a:solidFill>
                  <a:srgbClr val="E5E0DF"/>
                </a:solidFill>
                <a:latin typeface="Roboto" pitchFamily="34" charset="0"/>
                <a:ea typeface="Roboto" pitchFamily="34" charset="-122"/>
                <a:cs typeface="Roboto" pitchFamily="34" charset="-120"/>
              </a:rPr>
              <a:t>چند نمونه مثال از مشاهده:</a:t>
            </a:r>
            <a:endParaRPr lang="en-US" sz="950" dirty="0"/>
          </a:p>
        </p:txBody>
      </p:sp>
      <p:sp>
        <p:nvSpPr>
          <p:cNvPr id="7" name="Text 5"/>
          <p:cNvSpPr/>
          <p:nvPr/>
        </p:nvSpPr>
        <p:spPr>
          <a:xfrm>
            <a:off x="9768483" y="2794159"/>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چه گل زیبایی</a:t>
            </a:r>
            <a:endParaRPr lang="en-US" sz="950" dirty="0"/>
          </a:p>
        </p:txBody>
      </p:sp>
      <p:sp>
        <p:nvSpPr>
          <p:cNvPr id="8" name="Text 6"/>
          <p:cNvSpPr/>
          <p:nvPr/>
        </p:nvSpPr>
        <p:spPr>
          <a:xfrm>
            <a:off x="9768483" y="3034784"/>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جرم من 60 کیلوگرم است</a:t>
            </a:r>
            <a:endParaRPr lang="en-US" sz="950" dirty="0"/>
          </a:p>
        </p:txBody>
      </p:sp>
      <p:sp>
        <p:nvSpPr>
          <p:cNvPr id="9" name="Text 7"/>
          <p:cNvSpPr/>
          <p:nvPr/>
        </p:nvSpPr>
        <p:spPr>
          <a:xfrm>
            <a:off x="9768483" y="3275409"/>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سرریز شدن شیر بر اثر گرما</a:t>
            </a:r>
            <a:endParaRPr lang="en-US" sz="950" dirty="0"/>
          </a:p>
        </p:txBody>
      </p:sp>
      <p:sp>
        <p:nvSpPr>
          <p:cNvPr id="10" name="Text 8"/>
          <p:cNvSpPr/>
          <p:nvPr/>
        </p:nvSpPr>
        <p:spPr>
          <a:xfrm>
            <a:off x="9768483" y="3516035"/>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بی رنگ شدن جوهر با ریختن آب اکسیژنه روی آن</a:t>
            </a:r>
            <a:endParaRPr lang="en-US" sz="950" dirty="0"/>
          </a:p>
        </p:txBody>
      </p:sp>
      <p:sp>
        <p:nvSpPr>
          <p:cNvPr id="11" name="Text 9"/>
          <p:cNvSpPr/>
          <p:nvPr/>
        </p:nvSpPr>
        <p:spPr>
          <a:xfrm>
            <a:off x="9768483" y="3756660"/>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ایجاد گودال بر اثر برخورد شهاب سنگ به زمین</a:t>
            </a:r>
            <a:endParaRPr lang="en-US" sz="950" dirty="0"/>
          </a:p>
        </p:txBody>
      </p:sp>
      <p:sp>
        <p:nvSpPr>
          <p:cNvPr id="12" name="Shape 10"/>
          <p:cNvSpPr/>
          <p:nvPr/>
        </p:nvSpPr>
        <p:spPr>
          <a:xfrm>
            <a:off x="5108615" y="1157168"/>
            <a:ext cx="4413171" cy="123349"/>
          </a:xfrm>
          <a:prstGeom prst="roundRect">
            <a:avLst>
              <a:gd name="adj" fmla="val 15012"/>
            </a:avLst>
          </a:prstGeom>
          <a:solidFill>
            <a:srgbClr val="404040"/>
          </a:solidFill>
          <a:ln/>
        </p:spPr>
      </p:sp>
      <p:sp>
        <p:nvSpPr>
          <p:cNvPr id="13" name="Text 11"/>
          <p:cNvSpPr/>
          <p:nvPr/>
        </p:nvSpPr>
        <p:spPr>
          <a:xfrm>
            <a:off x="7855387" y="1403866"/>
            <a:ext cx="1543050" cy="192881"/>
          </a:xfrm>
          <a:prstGeom prst="rect">
            <a:avLst/>
          </a:prstGeom>
          <a:noFill/>
          <a:ln/>
        </p:spPr>
        <p:txBody>
          <a:bodyPr wrap="none" lIns="0" tIns="0" rIns="0" bIns="0" rtlCol="0" anchor="t"/>
          <a:lstStyle/>
          <a:p>
            <a:pPr rtl="1" algn="r" indent="0" marL="0">
              <a:lnSpc>
                <a:spcPts val="1500"/>
              </a:lnSpc>
              <a:buNone/>
            </a:pPr>
            <a:r>
              <a:rPr lang="en-US" sz="1200" dirty="0">
                <a:solidFill>
                  <a:srgbClr val="E5E0DF"/>
                </a:solidFill>
                <a:latin typeface="Roboto Mono Medium" pitchFamily="34" charset="0"/>
                <a:ea typeface="Roboto Mono Medium" pitchFamily="34" charset="-122"/>
                <a:cs typeface="Roboto Mono Medium" pitchFamily="34" charset="-120"/>
              </a:rPr>
              <a:t>2- پرسش</a:t>
            </a:r>
            <a:endParaRPr lang="en-US" sz="1200" dirty="0"/>
          </a:p>
        </p:txBody>
      </p:sp>
      <p:sp>
        <p:nvSpPr>
          <p:cNvPr id="14" name="Text 12"/>
          <p:cNvSpPr/>
          <p:nvPr/>
        </p:nvSpPr>
        <p:spPr>
          <a:xfrm>
            <a:off x="5231963" y="1670804"/>
            <a:ext cx="4166473" cy="592574"/>
          </a:xfrm>
          <a:prstGeom prst="rect">
            <a:avLst/>
          </a:prstGeom>
          <a:noFill/>
          <a:ln/>
        </p:spPr>
        <p:txBody>
          <a:bodyPr wrap="square" lIns="0" tIns="0" rIns="0" bIns="0" rtlCol="0" anchor="t"/>
          <a:lstStyle/>
          <a:p>
            <a:pPr rtl="1" algn="r" indent="0" marL="0">
              <a:lnSpc>
                <a:spcPts val="1550"/>
              </a:lnSpc>
              <a:buNone/>
            </a:pPr>
            <a:r>
              <a:rPr lang="en-US" sz="950" dirty="0">
                <a:solidFill>
                  <a:srgbClr val="E5E0DF"/>
                </a:solidFill>
                <a:latin typeface="Roboto" pitchFamily="34" charset="0"/>
                <a:ea typeface="Roboto" pitchFamily="34" charset="-122"/>
                <a:cs typeface="Roboto" pitchFamily="34" charset="-120"/>
              </a:rPr>
              <a:t>یک تحقیق علمی همیشه با پرسشی آغاز می شود و بدون پرسش، مسئله ای برای حل شدن و تحقیق وجود ندارد. پرسش خوب، زمانی به ذهنِ محقق می رسد که مشاهدات خوبی انجام داده باشید.</a:t>
            </a:r>
            <a:endParaRPr lang="en-US" sz="950" dirty="0"/>
          </a:p>
        </p:txBody>
      </p:sp>
      <p:sp>
        <p:nvSpPr>
          <p:cNvPr id="15" name="Text 13"/>
          <p:cNvSpPr/>
          <p:nvPr/>
        </p:nvSpPr>
        <p:spPr>
          <a:xfrm>
            <a:off x="5231963" y="2337435"/>
            <a:ext cx="4166473" cy="197525"/>
          </a:xfrm>
          <a:prstGeom prst="rect">
            <a:avLst/>
          </a:prstGeom>
          <a:noFill/>
          <a:ln/>
        </p:spPr>
        <p:txBody>
          <a:bodyPr wrap="none" lIns="0" tIns="0" rIns="0" bIns="0" rtlCol="0" anchor="t"/>
          <a:lstStyle/>
          <a:p>
            <a:pPr rtl="1" algn="r" indent="0" marL="0">
              <a:lnSpc>
                <a:spcPts val="1550"/>
              </a:lnSpc>
              <a:buNone/>
            </a:pPr>
            <a:r>
              <a:rPr lang="en-US" sz="950" b="1" dirty="0">
                <a:solidFill>
                  <a:srgbClr val="E5E0DF"/>
                </a:solidFill>
                <a:latin typeface="Roboto" pitchFamily="34" charset="0"/>
                <a:ea typeface="Roboto" pitchFamily="34" charset="-122"/>
                <a:cs typeface="Roboto" pitchFamily="34" charset="-120"/>
              </a:rPr>
              <a:t>چند نمونه پرسش:</a:t>
            </a:r>
            <a:endParaRPr lang="en-US" sz="950" dirty="0"/>
          </a:p>
        </p:txBody>
      </p:sp>
      <p:sp>
        <p:nvSpPr>
          <p:cNvPr id="16" name="Text 14"/>
          <p:cNvSpPr/>
          <p:nvPr/>
        </p:nvSpPr>
        <p:spPr>
          <a:xfrm>
            <a:off x="5231963" y="2609017"/>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آیا اندازه شهاب سنگ ها یکسان است؟</a:t>
            </a:r>
            <a:endParaRPr lang="en-US" sz="950" dirty="0"/>
          </a:p>
        </p:txBody>
      </p:sp>
      <p:sp>
        <p:nvSpPr>
          <p:cNvPr id="17" name="Text 15"/>
          <p:cNvSpPr/>
          <p:nvPr/>
        </p:nvSpPr>
        <p:spPr>
          <a:xfrm>
            <a:off x="5231963" y="2849642"/>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آیا دما در مقدار حل شدن اکسیژن در آب اثر دارد؟</a:t>
            </a:r>
            <a:endParaRPr lang="en-US" sz="950" dirty="0"/>
          </a:p>
        </p:txBody>
      </p:sp>
      <p:sp>
        <p:nvSpPr>
          <p:cNvPr id="18" name="Text 16"/>
          <p:cNvSpPr/>
          <p:nvPr/>
        </p:nvSpPr>
        <p:spPr>
          <a:xfrm>
            <a:off x="5231963" y="3090267"/>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هنگام برخورد شهاب سنگ با زمین چه اتفاقی روی می دهد؟</a:t>
            </a:r>
            <a:endParaRPr lang="en-US" sz="950" dirty="0"/>
          </a:p>
        </p:txBody>
      </p:sp>
      <p:sp>
        <p:nvSpPr>
          <p:cNvPr id="19" name="Text 17"/>
          <p:cNvSpPr/>
          <p:nvPr/>
        </p:nvSpPr>
        <p:spPr>
          <a:xfrm>
            <a:off x="5231963" y="3330893"/>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چرا قطر و عمق گودال های ایجاد شده توسط شهاب سنگ ها یکسان نیست؟</a:t>
            </a:r>
            <a:endParaRPr lang="en-US" sz="950" dirty="0"/>
          </a:p>
        </p:txBody>
      </p:sp>
      <p:sp>
        <p:nvSpPr>
          <p:cNvPr id="20" name="Shape 18"/>
          <p:cNvSpPr/>
          <p:nvPr/>
        </p:nvSpPr>
        <p:spPr>
          <a:xfrm>
            <a:off x="572095" y="972026"/>
            <a:ext cx="4413171" cy="123349"/>
          </a:xfrm>
          <a:prstGeom prst="roundRect">
            <a:avLst>
              <a:gd name="adj" fmla="val 15012"/>
            </a:avLst>
          </a:prstGeom>
          <a:solidFill>
            <a:srgbClr val="404040"/>
          </a:solidFill>
          <a:ln/>
        </p:spPr>
      </p:sp>
      <p:sp>
        <p:nvSpPr>
          <p:cNvPr id="21" name="Text 19"/>
          <p:cNvSpPr/>
          <p:nvPr/>
        </p:nvSpPr>
        <p:spPr>
          <a:xfrm>
            <a:off x="3318867" y="1218724"/>
            <a:ext cx="1543050" cy="192881"/>
          </a:xfrm>
          <a:prstGeom prst="rect">
            <a:avLst/>
          </a:prstGeom>
          <a:noFill/>
          <a:ln/>
        </p:spPr>
        <p:txBody>
          <a:bodyPr wrap="none" lIns="0" tIns="0" rIns="0" bIns="0" rtlCol="0" anchor="t"/>
          <a:lstStyle/>
          <a:p>
            <a:pPr rtl="1" algn="r" indent="0" marL="0">
              <a:lnSpc>
                <a:spcPts val="1500"/>
              </a:lnSpc>
              <a:buNone/>
            </a:pPr>
            <a:r>
              <a:rPr lang="en-US" sz="1200" dirty="0">
                <a:solidFill>
                  <a:srgbClr val="E5E0DF"/>
                </a:solidFill>
                <a:latin typeface="Roboto Mono Medium" pitchFamily="34" charset="0"/>
                <a:ea typeface="Roboto Mono Medium" pitchFamily="34" charset="-122"/>
                <a:cs typeface="Roboto Mono Medium" pitchFamily="34" charset="-120"/>
              </a:rPr>
              <a:t>3- فرضیه سازی</a:t>
            </a:r>
            <a:endParaRPr lang="en-US" sz="1200" dirty="0"/>
          </a:p>
        </p:txBody>
      </p:sp>
      <p:sp>
        <p:nvSpPr>
          <p:cNvPr id="22" name="Text 20"/>
          <p:cNvSpPr/>
          <p:nvPr/>
        </p:nvSpPr>
        <p:spPr>
          <a:xfrm>
            <a:off x="695444" y="1485662"/>
            <a:ext cx="4166473" cy="592574"/>
          </a:xfrm>
          <a:prstGeom prst="rect">
            <a:avLst/>
          </a:prstGeom>
          <a:noFill/>
          <a:ln/>
        </p:spPr>
        <p:txBody>
          <a:bodyPr wrap="square" lIns="0" tIns="0" rIns="0" bIns="0" rtlCol="0" anchor="t"/>
          <a:lstStyle/>
          <a:p>
            <a:pPr rtl="1" algn="r" indent="0" marL="0">
              <a:lnSpc>
                <a:spcPts val="1550"/>
              </a:lnSpc>
              <a:buNone/>
            </a:pPr>
            <a:r>
              <a:rPr lang="en-US" sz="950" dirty="0">
                <a:solidFill>
                  <a:srgbClr val="E5E0DF"/>
                </a:solidFill>
                <a:latin typeface="Roboto" pitchFamily="34" charset="0"/>
                <a:ea typeface="Roboto" pitchFamily="34" charset="-122"/>
                <a:cs typeface="Roboto" pitchFamily="34" charset="-120"/>
              </a:rPr>
              <a:t>ارائه راه حل معقول، منطقی یا پاسخ احتمالی برای مسئله یا سوال که بر اساس مشاهده و آزمایش باشد و ممکن است درست یا نادرست باشد و برای اطمینان از درستی یا نادرستی فرضیه حتما باید آزمایش کرد.</a:t>
            </a:r>
            <a:endParaRPr lang="en-US" sz="950" dirty="0"/>
          </a:p>
        </p:txBody>
      </p:sp>
      <p:sp>
        <p:nvSpPr>
          <p:cNvPr id="23" name="Text 21"/>
          <p:cNvSpPr/>
          <p:nvPr/>
        </p:nvSpPr>
        <p:spPr>
          <a:xfrm>
            <a:off x="695444" y="2152293"/>
            <a:ext cx="4166473" cy="197525"/>
          </a:xfrm>
          <a:prstGeom prst="rect">
            <a:avLst/>
          </a:prstGeom>
          <a:noFill/>
          <a:ln/>
        </p:spPr>
        <p:txBody>
          <a:bodyPr wrap="none" lIns="0" tIns="0" rIns="0" bIns="0" rtlCol="0" anchor="t"/>
          <a:lstStyle/>
          <a:p>
            <a:pPr rtl="1" algn="r" indent="0" marL="0">
              <a:lnSpc>
                <a:spcPts val="1550"/>
              </a:lnSpc>
              <a:buNone/>
            </a:pPr>
            <a:r>
              <a:rPr lang="en-US" sz="950" b="1" dirty="0">
                <a:solidFill>
                  <a:srgbClr val="E5E0DF"/>
                </a:solidFill>
                <a:latin typeface="Roboto" pitchFamily="34" charset="0"/>
                <a:ea typeface="Roboto" pitchFamily="34" charset="-122"/>
                <a:cs typeface="Roboto" pitchFamily="34" charset="-120"/>
              </a:rPr>
              <a:t>چند نمونه فرضیه:</a:t>
            </a:r>
            <a:endParaRPr lang="en-US" sz="950" dirty="0"/>
          </a:p>
        </p:txBody>
      </p:sp>
      <p:sp>
        <p:nvSpPr>
          <p:cNvPr id="24" name="Text 22"/>
          <p:cNvSpPr/>
          <p:nvPr/>
        </p:nvSpPr>
        <p:spPr>
          <a:xfrm>
            <a:off x="695444" y="2423874"/>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اجسام تیره نور بیشتری جذب می کنند.</a:t>
            </a:r>
            <a:endParaRPr lang="en-US" sz="950" dirty="0"/>
          </a:p>
        </p:txBody>
      </p:sp>
      <p:sp>
        <p:nvSpPr>
          <p:cNvPr id="25" name="Text 23"/>
          <p:cNvSpPr/>
          <p:nvPr/>
        </p:nvSpPr>
        <p:spPr>
          <a:xfrm>
            <a:off x="695444" y="2664500"/>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افزودن نمک به آب باعث دیرتر یخ زدن آن می شود.</a:t>
            </a:r>
            <a:endParaRPr lang="en-US" sz="950" dirty="0"/>
          </a:p>
        </p:txBody>
      </p:sp>
      <p:sp>
        <p:nvSpPr>
          <p:cNvPr id="26" name="Text 24"/>
          <p:cNvSpPr/>
          <p:nvPr/>
        </p:nvSpPr>
        <p:spPr>
          <a:xfrm>
            <a:off x="695444" y="2905125"/>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اگر شهاب سنگ در اقیانوس سقوط کند، گودالی ایجاد نمی شود.</a:t>
            </a:r>
            <a:endParaRPr lang="en-US" sz="950" dirty="0"/>
          </a:p>
        </p:txBody>
      </p:sp>
      <p:sp>
        <p:nvSpPr>
          <p:cNvPr id="27" name="Text 25"/>
          <p:cNvSpPr/>
          <p:nvPr/>
        </p:nvSpPr>
        <p:spPr>
          <a:xfrm>
            <a:off x="695444" y="3145750"/>
            <a:ext cx="4166473" cy="197525"/>
          </a:xfrm>
          <a:prstGeom prst="rect">
            <a:avLst/>
          </a:prstGeom>
          <a:noFill/>
          <a:ln/>
        </p:spPr>
        <p:txBody>
          <a:bodyPr wrap="non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ممکن است بیماری ها و حشرات، موجب مرگ درختان شده باشد.</a:t>
            </a:r>
            <a:endParaRPr lang="en-US" sz="950" dirty="0"/>
          </a:p>
        </p:txBody>
      </p:sp>
      <p:sp>
        <p:nvSpPr>
          <p:cNvPr id="28" name="Text 26"/>
          <p:cNvSpPr/>
          <p:nvPr/>
        </p:nvSpPr>
        <p:spPr>
          <a:xfrm>
            <a:off x="695444" y="3386376"/>
            <a:ext cx="4166473" cy="395049"/>
          </a:xfrm>
          <a:prstGeom prst="rect">
            <a:avLst/>
          </a:prstGeom>
          <a:noFill/>
          <a:ln/>
        </p:spPr>
        <p:txBody>
          <a:bodyPr wrap="square" lIns="0" tIns="0" rIns="0" bIns="0" rtlCol="0" anchor="t"/>
          <a:lstStyle/>
          <a:p>
            <a:pPr rtl="1" algn="r" marL="342900" indent="-342900">
              <a:lnSpc>
                <a:spcPts val="1550"/>
              </a:lnSpc>
              <a:buSzPct val="100000"/>
              <a:buChar char="•"/>
            </a:pPr>
            <a:r>
              <a:rPr lang="en-US" sz="950" dirty="0">
                <a:solidFill>
                  <a:srgbClr val="E5E0DF"/>
                </a:solidFill>
                <a:latin typeface="Roboto" pitchFamily="34" charset="0"/>
                <a:ea typeface="Roboto" pitchFamily="34" charset="-122"/>
                <a:cs typeface="Roboto" pitchFamily="34" charset="-120"/>
              </a:rPr>
              <a:t>هر چه استحکام سطح زمین کمتر باشد در هنگام برخورد شهاب سنگ، قطر و عمق گودال بیشتر می شود.</a:t>
            </a:r>
            <a:endParaRPr lang="en-US" sz="950" dirty="0"/>
          </a:p>
        </p:txBody>
      </p:sp>
      <p:pic>
        <p:nvPicPr>
          <p:cNvPr id="29" name="Image 0" descr="preencoded.png">    </p:cNvPr>
          <p:cNvPicPr>
            <a:picLocks noChangeAspect="1"/>
          </p:cNvPicPr>
          <p:nvPr/>
        </p:nvPicPr>
        <p:blipFill>
          <a:blip r:embed="rId1"/>
          <a:stretch>
            <a:fillRect/>
          </a:stretch>
        </p:blipFill>
        <p:spPr>
          <a:xfrm>
            <a:off x="4304705" y="4216360"/>
            <a:ext cx="9753600" cy="59512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10130552" y="417195"/>
            <a:ext cx="3927753" cy="474107"/>
          </a:xfrm>
          <a:prstGeom prst="rect">
            <a:avLst/>
          </a:prstGeom>
          <a:noFill/>
          <a:ln/>
        </p:spPr>
        <p:txBody>
          <a:bodyPr wrap="none" lIns="0" tIns="0" rIns="0" bIns="0" rtlCol="0" anchor="t"/>
          <a:lstStyle/>
          <a:p>
            <a:pPr rtl="1" algn="r" indent="0" marL="0">
              <a:lnSpc>
                <a:spcPts val="3700"/>
              </a:lnSpc>
              <a:buNone/>
            </a:pPr>
            <a:r>
              <a:rPr lang="en-US" sz="2950" dirty="0">
                <a:solidFill>
                  <a:srgbClr val="FFFFFF"/>
                </a:solidFill>
                <a:latin typeface="Roboto Mono Medium" pitchFamily="34" charset="0"/>
                <a:ea typeface="Roboto Mono Medium" pitchFamily="34" charset="-122"/>
                <a:cs typeface="Roboto Mono Medium" pitchFamily="34" charset="-120"/>
              </a:rPr>
              <a:t>ادامه </a:t>
            </a:r>
            <a:pPr rtl="1" algn="r" indent="0" marL="0">
              <a:lnSpc>
                <a:spcPts val="3700"/>
              </a:lnSpc>
              <a:buNone/>
            </a:pPr>
            <a:r>
              <a:rPr lang="en-US" sz="2950" dirty="0">
                <a:solidFill>
                  <a:srgbClr val="DCFF50"/>
                </a:solidFill>
                <a:latin typeface="Roboto Mono Medium" pitchFamily="34" charset="0"/>
                <a:ea typeface="Roboto Mono Medium" pitchFamily="34" charset="-122"/>
                <a:cs typeface="Roboto Mono Medium" pitchFamily="34" charset="-120"/>
              </a:rPr>
              <a:t>مراحل روش علمی</a:t>
            </a:r>
            <a:endParaRPr lang="en-US" sz="2950" dirty="0"/>
          </a:p>
        </p:txBody>
      </p:sp>
      <p:sp>
        <p:nvSpPr>
          <p:cNvPr id="3" name="Text 1"/>
          <p:cNvSpPr/>
          <p:nvPr/>
        </p:nvSpPr>
        <p:spPr>
          <a:xfrm>
            <a:off x="5233630" y="1270516"/>
            <a:ext cx="1896547" cy="237053"/>
          </a:xfrm>
          <a:prstGeom prst="rect">
            <a:avLst/>
          </a:prstGeom>
          <a:noFill/>
          <a:ln/>
        </p:spPr>
        <p:txBody>
          <a:bodyPr wrap="none" lIns="0" tIns="0" rIns="0" bIns="0" rtlCol="0" anchor="t"/>
          <a:lstStyle/>
          <a:p>
            <a:pPr rtl="1" algn="r" indent="0" marL="0">
              <a:lnSpc>
                <a:spcPts val="1850"/>
              </a:lnSpc>
              <a:buNone/>
            </a:pPr>
            <a:r>
              <a:rPr lang="en-US" sz="1450" dirty="0">
                <a:solidFill>
                  <a:srgbClr val="FFFFFF"/>
                </a:solidFill>
                <a:latin typeface="Roboto Mono Medium" pitchFamily="34" charset="0"/>
                <a:ea typeface="Roboto Mono Medium" pitchFamily="34" charset="-122"/>
                <a:cs typeface="Roboto Mono Medium" pitchFamily="34" charset="-120"/>
              </a:rPr>
              <a:t>4- آزمایش فرضیه</a:t>
            </a:r>
            <a:endParaRPr lang="en-US" sz="1450" dirty="0"/>
          </a:p>
        </p:txBody>
      </p:sp>
      <p:sp>
        <p:nvSpPr>
          <p:cNvPr id="4" name="Text 2"/>
          <p:cNvSpPr/>
          <p:nvPr/>
        </p:nvSpPr>
        <p:spPr>
          <a:xfrm>
            <a:off x="572095" y="1659255"/>
            <a:ext cx="6558082" cy="727948"/>
          </a:xfrm>
          <a:prstGeom prst="rect">
            <a:avLst/>
          </a:prstGeom>
          <a:noFill/>
          <a:ln/>
        </p:spPr>
        <p:txBody>
          <a:bodyPr wrap="square" lIns="0" tIns="0" rIns="0" bIns="0" rtlCol="0" anchor="t"/>
          <a:lstStyle/>
          <a:p>
            <a:pPr rtl="1" algn="r" indent="0" marL="0">
              <a:lnSpc>
                <a:spcPts val="1900"/>
              </a:lnSpc>
              <a:buNone/>
            </a:pPr>
            <a:r>
              <a:rPr lang="en-US" sz="1150" dirty="0">
                <a:solidFill>
                  <a:srgbClr val="E5E0DF"/>
                </a:solidFill>
                <a:latin typeface="Roboto" pitchFamily="34" charset="0"/>
                <a:ea typeface="Roboto" pitchFamily="34" charset="-122"/>
                <a:cs typeface="Roboto" pitchFamily="34" charset="-120"/>
              </a:rPr>
              <a:t>عملی که برای درستی یا نادرستی فرضیه انجام می شود و از مهارت های زیادی مانند طبقه بندی، اندازه گیری و ... در آن استفاده می شود و در طی انجام آزمایش و پس از پایان آن، مشاهدات و اندازه گیری ها، یادداشت برداری می شود. لازم به ذکر است آزمایش خوب باید قابل تکرار، کنترل شده و مقایسه ای باشد.</a:t>
            </a:r>
            <a:endParaRPr lang="en-US" sz="1150" dirty="0"/>
          </a:p>
        </p:txBody>
      </p:sp>
      <p:sp>
        <p:nvSpPr>
          <p:cNvPr id="5" name="Text 3"/>
          <p:cNvSpPr/>
          <p:nvPr/>
        </p:nvSpPr>
        <p:spPr>
          <a:xfrm>
            <a:off x="12169378" y="1270516"/>
            <a:ext cx="1896547" cy="237053"/>
          </a:xfrm>
          <a:prstGeom prst="rect">
            <a:avLst/>
          </a:prstGeom>
          <a:noFill/>
          <a:ln/>
        </p:spPr>
        <p:txBody>
          <a:bodyPr wrap="none" lIns="0" tIns="0" rIns="0" bIns="0" rtlCol="0" anchor="t"/>
          <a:lstStyle/>
          <a:p>
            <a:pPr rtl="1" algn="r" indent="0" marL="0">
              <a:lnSpc>
                <a:spcPts val="1850"/>
              </a:lnSpc>
              <a:buNone/>
            </a:pPr>
            <a:r>
              <a:rPr lang="en-US" sz="1450" dirty="0">
                <a:solidFill>
                  <a:srgbClr val="FFFFFF"/>
                </a:solidFill>
                <a:latin typeface="Roboto Mono Medium" pitchFamily="34" charset="0"/>
                <a:ea typeface="Roboto Mono Medium" pitchFamily="34" charset="-122"/>
                <a:cs typeface="Roboto Mono Medium" pitchFamily="34" charset="-120"/>
              </a:rPr>
              <a:t>5- نتیجه گیری</a:t>
            </a:r>
            <a:endParaRPr lang="en-US" sz="1450" dirty="0"/>
          </a:p>
        </p:txBody>
      </p:sp>
      <p:sp>
        <p:nvSpPr>
          <p:cNvPr id="6" name="Text 4"/>
          <p:cNvSpPr/>
          <p:nvPr/>
        </p:nvSpPr>
        <p:spPr>
          <a:xfrm>
            <a:off x="7507843" y="1659255"/>
            <a:ext cx="6558082" cy="970597"/>
          </a:xfrm>
          <a:prstGeom prst="rect">
            <a:avLst/>
          </a:prstGeom>
          <a:noFill/>
          <a:ln/>
        </p:spPr>
        <p:txBody>
          <a:bodyPr wrap="square" lIns="0" tIns="0" rIns="0" bIns="0" rtlCol="0" anchor="t"/>
          <a:lstStyle/>
          <a:p>
            <a:pPr rtl="1" algn="r" indent="0" marL="0">
              <a:lnSpc>
                <a:spcPts val="1900"/>
              </a:lnSpc>
              <a:buNone/>
            </a:pPr>
            <a:r>
              <a:rPr lang="en-US" sz="1150" dirty="0">
                <a:solidFill>
                  <a:srgbClr val="E5E0DF"/>
                </a:solidFill>
                <a:latin typeface="Roboto" pitchFamily="34" charset="0"/>
                <a:ea typeface="Roboto" pitchFamily="34" charset="-122"/>
                <a:cs typeface="Roboto" pitchFamily="34" charset="-120"/>
              </a:rPr>
              <a:t>مرحله ای که پس از مرحله انجام آزمایش، با توجه به اطلاعات و مشاهدات خود به تفسیر آنها می پردازد و نتیجه می گیرد که فرضیه او درست بوده یا خیر. اگر فرضیه او ثابت شود که درست است، دست به ارائه نظریه می زند که به وسیله آزمایشات مکرر ثابت شده است. لازم به ذکر است که نظریه های علمی در زمان خود معتبر و قابل قبول هستند و ممکن است با پیشرفت علم و استفاده از ابزارها و روش های دقیق تر، اصلاح یا رد شود.</a:t>
            </a:r>
            <a:endParaRPr lang="en-US" sz="1150" dirty="0"/>
          </a:p>
        </p:txBody>
      </p:sp>
      <p:pic>
        <p:nvPicPr>
          <p:cNvPr id="7" name="Image 0" descr="preencoded.png">    </p:cNvPr>
          <p:cNvPicPr>
            <a:picLocks noChangeAspect="1"/>
          </p:cNvPicPr>
          <p:nvPr/>
        </p:nvPicPr>
        <p:blipFill>
          <a:blip r:embed="rId1"/>
          <a:stretch>
            <a:fillRect/>
          </a:stretch>
        </p:blipFill>
        <p:spPr>
          <a:xfrm>
            <a:off x="869037" y="2936915"/>
            <a:ext cx="12892207" cy="5054084"/>
          </a:xfrm>
          <a:prstGeom prst="rect">
            <a:avLst/>
          </a:prstGeom>
        </p:spPr>
      </p:pic>
      <p:sp>
        <p:nvSpPr>
          <p:cNvPr id="8" name="Text 5"/>
          <p:cNvSpPr/>
          <p:nvPr/>
        </p:nvSpPr>
        <p:spPr>
          <a:xfrm>
            <a:off x="11092577" y="3184777"/>
            <a:ext cx="2360035" cy="379291"/>
          </a:xfrm>
          <a:prstGeom prst="rect">
            <a:avLst/>
          </a:prstGeom>
          <a:noFill/>
          <a:ln/>
        </p:spPr>
        <p:txBody>
          <a:bodyPr wrap="none" lIns="0" tIns="0" rIns="0" bIns="0" rtlCol="0" anchor="t"/>
          <a:lstStyle/>
          <a:p>
            <a:pPr rtl="1" algn="l" indent="0" marL="0">
              <a:lnSpc>
                <a:spcPts val="1650"/>
              </a:lnSpc>
              <a:buNone/>
            </a:pPr>
            <a:r>
              <a:rPr lang="en-US" sz="1350" dirty="0">
                <a:solidFill>
                  <a:srgbClr val="FFFFFF"/>
                </a:solidFill>
                <a:latin typeface="Roboto Mono Medium" pitchFamily="34" charset="0"/>
                <a:ea typeface="Roboto Mono Medium" pitchFamily="34" charset="-122"/>
                <a:cs typeface="Roboto Mono Medium" pitchFamily="34" charset="-120"/>
              </a:rPr>
              <a:t>مشاهده</a:t>
            </a:r>
            <a:endParaRPr lang="en-US" sz="1350" dirty="0"/>
          </a:p>
        </p:txBody>
      </p:sp>
      <p:sp>
        <p:nvSpPr>
          <p:cNvPr id="9" name="Text 6"/>
          <p:cNvSpPr/>
          <p:nvPr/>
        </p:nvSpPr>
        <p:spPr>
          <a:xfrm>
            <a:off x="1177903" y="3184777"/>
            <a:ext cx="2360035" cy="379291"/>
          </a:xfrm>
          <a:prstGeom prst="rect">
            <a:avLst/>
          </a:prstGeom>
          <a:noFill/>
          <a:ln/>
        </p:spPr>
        <p:txBody>
          <a:bodyPr wrap="none" lIns="0" tIns="0" rIns="0" bIns="0" rtlCol="0" anchor="t"/>
          <a:lstStyle/>
          <a:p>
            <a:pPr rtl="1" algn="r" indent="0" marL="0">
              <a:lnSpc>
                <a:spcPts val="1650"/>
              </a:lnSpc>
              <a:buNone/>
            </a:pPr>
            <a:r>
              <a:rPr lang="en-US" sz="1350" dirty="0">
                <a:solidFill>
                  <a:srgbClr val="FFFFFF"/>
                </a:solidFill>
                <a:latin typeface="Roboto Mono Medium" pitchFamily="34" charset="0"/>
                <a:ea typeface="Roboto Mono Medium" pitchFamily="34" charset="-122"/>
                <a:cs typeface="Roboto Mono Medium" pitchFamily="34" charset="-120"/>
              </a:rPr>
              <a:t>پرسش</a:t>
            </a:r>
            <a:endParaRPr lang="en-US" sz="1350" dirty="0"/>
          </a:p>
        </p:txBody>
      </p:sp>
      <p:sp>
        <p:nvSpPr>
          <p:cNvPr id="10" name="Text 7"/>
          <p:cNvSpPr/>
          <p:nvPr/>
        </p:nvSpPr>
        <p:spPr>
          <a:xfrm>
            <a:off x="1177903" y="7363724"/>
            <a:ext cx="2360035" cy="379291"/>
          </a:xfrm>
          <a:prstGeom prst="rect">
            <a:avLst/>
          </a:prstGeom>
          <a:noFill/>
          <a:ln/>
        </p:spPr>
        <p:txBody>
          <a:bodyPr wrap="none" lIns="0" tIns="0" rIns="0" bIns="0" rtlCol="0" anchor="t"/>
          <a:lstStyle/>
          <a:p>
            <a:pPr rtl="1" algn="r" indent="0" marL="0">
              <a:lnSpc>
                <a:spcPts val="1650"/>
              </a:lnSpc>
              <a:buNone/>
            </a:pPr>
            <a:r>
              <a:rPr lang="en-US" sz="1350" dirty="0">
                <a:solidFill>
                  <a:srgbClr val="FFFFFF"/>
                </a:solidFill>
                <a:latin typeface="Roboto Mono Medium" pitchFamily="34" charset="0"/>
                <a:ea typeface="Roboto Mono Medium" pitchFamily="34" charset="-122"/>
                <a:cs typeface="Roboto Mono Medium" pitchFamily="34" charset="-120"/>
              </a:rPr>
              <a:t>فرضیه‌سازی</a:t>
            </a:r>
            <a:endParaRPr lang="en-US" sz="1350" dirty="0"/>
          </a:p>
        </p:txBody>
      </p:sp>
      <p:sp>
        <p:nvSpPr>
          <p:cNvPr id="11" name="Text 8"/>
          <p:cNvSpPr/>
          <p:nvPr/>
        </p:nvSpPr>
        <p:spPr>
          <a:xfrm>
            <a:off x="11092577" y="6984433"/>
            <a:ext cx="2360035" cy="758583"/>
          </a:xfrm>
          <a:prstGeom prst="rect">
            <a:avLst/>
          </a:prstGeom>
          <a:noFill/>
          <a:ln/>
        </p:spPr>
        <p:txBody>
          <a:bodyPr wrap="square" lIns="0" tIns="0" rIns="0" bIns="0" rtlCol="0" anchor="t"/>
          <a:lstStyle/>
          <a:p>
            <a:pPr rtl="1" algn="l" indent="0" marL="0">
              <a:lnSpc>
                <a:spcPts val="1650"/>
              </a:lnSpc>
              <a:buNone/>
            </a:pPr>
            <a:r>
              <a:rPr lang="en-US" sz="1350" dirty="0">
                <a:solidFill>
                  <a:srgbClr val="FFFFFF"/>
                </a:solidFill>
                <a:latin typeface="Roboto Mono Medium" pitchFamily="34" charset="0"/>
                <a:ea typeface="Roboto Mono Medium" pitchFamily="34" charset="-122"/>
                <a:cs typeface="Roboto Mono Medium" pitchFamily="34" charset="-120"/>
              </a:rPr>
              <a:t>آزمایش و نتیجه‌گیری</a:t>
            </a:r>
            <a:endParaRPr lang="en-US" sz="1350" dirty="0"/>
          </a:p>
        </p:txBody>
      </p:sp>
      <p:sp>
        <p:nvSpPr>
          <p:cNvPr id="12" name="Text 9"/>
          <p:cNvSpPr/>
          <p:nvPr/>
        </p:nvSpPr>
        <p:spPr>
          <a:xfrm>
            <a:off x="572095" y="8161615"/>
            <a:ext cx="13486209" cy="485299"/>
          </a:xfrm>
          <a:prstGeom prst="rect">
            <a:avLst/>
          </a:prstGeom>
          <a:noFill/>
          <a:ln/>
        </p:spPr>
        <p:txBody>
          <a:bodyPr wrap="square" lIns="0" tIns="0" rIns="0" bIns="0" rtlCol="0" anchor="t"/>
          <a:lstStyle/>
          <a:p>
            <a:pPr rtl="1" algn="r" indent="0" marL="0">
              <a:lnSpc>
                <a:spcPts val="1900"/>
              </a:lnSpc>
              <a:buNone/>
            </a:pPr>
            <a:r>
              <a:rPr lang="en-US" sz="1150" dirty="0">
                <a:solidFill>
                  <a:srgbClr val="E5E0DF"/>
                </a:solidFill>
                <a:latin typeface="Roboto" pitchFamily="34" charset="0"/>
                <a:ea typeface="Roboto" pitchFamily="34" charset="-122"/>
                <a:cs typeface="Roboto" pitchFamily="34" charset="-120"/>
              </a:rPr>
              <a:t>در آزمایش فرفره های کاغذی، دانش‌آموزان با تغییر عواملی مانند پهنای بال، طول دم و تعداد گیره‌ها، تأثیر این عوامل را بر زمان رسیدن فرفره به زمین بررسی می‌کنند. نتایج نشان می‌دهد هر چه بال فرفره پهن‌تر باشد، زمان رسیدن آن به زمین بیشتر است.</a:t>
            </a:r>
            <a:endParaRPr lang="en-US" sz="11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88461" y="550902"/>
            <a:ext cx="6240780" cy="626031"/>
          </a:xfrm>
          <a:prstGeom prst="rect">
            <a:avLst/>
          </a:prstGeom>
          <a:noFill/>
          <a:ln/>
        </p:spPr>
        <p:txBody>
          <a:bodyPr wrap="none" lIns="0" tIns="0" rIns="0" bIns="0" rtlCol="0" anchor="t"/>
          <a:lstStyle/>
          <a:p>
            <a:pPr rtl="1" algn="r" indent="0" marL="0">
              <a:lnSpc>
                <a:spcPts val="4900"/>
              </a:lnSpc>
              <a:buNone/>
            </a:pPr>
            <a:r>
              <a:rPr lang="en-US" sz="3900" dirty="0">
                <a:solidFill>
                  <a:srgbClr val="FFFFFF"/>
                </a:solidFill>
                <a:latin typeface="Roboto Mono Medium" pitchFamily="34" charset="0"/>
                <a:ea typeface="Roboto Mono Medium" pitchFamily="34" charset="-122"/>
                <a:cs typeface="Roboto Mono Medium" pitchFamily="34" charset="-120"/>
              </a:rPr>
              <a:t>درس 2: </a:t>
            </a:r>
            <a:pPr rtl="1" algn="r" indent="0" marL="0">
              <a:lnSpc>
                <a:spcPts val="4900"/>
              </a:lnSpc>
              <a:buNone/>
            </a:pPr>
            <a:r>
              <a:rPr lang="en-US" sz="3900" dirty="0">
                <a:solidFill>
                  <a:srgbClr val="DCFF50"/>
                </a:solidFill>
                <a:latin typeface="Roboto Mono Medium" pitchFamily="34" charset="0"/>
                <a:ea typeface="Roboto Mono Medium" pitchFamily="34" charset="-122"/>
                <a:cs typeface="Roboto Mono Medium" pitchFamily="34" charset="-120"/>
              </a:rPr>
              <a:t>ماده تغییر می کند</a:t>
            </a:r>
            <a:endParaRPr lang="en-US" sz="3900" dirty="0"/>
          </a:p>
        </p:txBody>
      </p:sp>
      <p:sp>
        <p:nvSpPr>
          <p:cNvPr id="3" name="Text 1"/>
          <p:cNvSpPr/>
          <p:nvPr/>
        </p:nvSpPr>
        <p:spPr>
          <a:xfrm>
            <a:off x="701159" y="1577578"/>
            <a:ext cx="13228082" cy="320516"/>
          </a:xfrm>
          <a:prstGeom prst="rect">
            <a:avLst/>
          </a:prstGeom>
          <a:noFill/>
          <a:ln/>
        </p:spPr>
        <p:txBody>
          <a:bodyPr wrap="none" lIns="0" tIns="0" rIns="0" bIns="0" rtlCol="0" anchor="t"/>
          <a:lstStyle/>
          <a:p>
            <a:pPr rtl="1" algn="r" indent="0" marL="0">
              <a:lnSpc>
                <a:spcPts val="2500"/>
              </a:lnSpc>
              <a:buNone/>
            </a:pPr>
            <a:r>
              <a:rPr lang="en-US" sz="1550" dirty="0">
                <a:solidFill>
                  <a:srgbClr val="E5E0DF"/>
                </a:solidFill>
                <a:latin typeface="Roboto" pitchFamily="34" charset="0"/>
                <a:ea typeface="Roboto" pitchFamily="34" charset="-122"/>
                <a:cs typeface="Roboto" pitchFamily="34" charset="-120"/>
              </a:rPr>
              <a:t>ماده: به آنچه که در اطراف ما وجود دارد و دیده می شود یا دیده نمی شود، ماده گویند.</a:t>
            </a:r>
            <a:endParaRPr lang="en-US" sz="1550" dirty="0"/>
          </a:p>
        </p:txBody>
      </p:sp>
      <p:sp>
        <p:nvSpPr>
          <p:cNvPr id="4" name="Shape 2"/>
          <p:cNvSpPr/>
          <p:nvPr/>
        </p:nvSpPr>
        <p:spPr>
          <a:xfrm>
            <a:off x="701159" y="2123480"/>
            <a:ext cx="13228082" cy="1980843"/>
          </a:xfrm>
          <a:prstGeom prst="roundRect">
            <a:avLst>
              <a:gd name="adj" fmla="val 1517"/>
            </a:avLst>
          </a:prstGeom>
          <a:solidFill>
            <a:srgbClr val="212121"/>
          </a:solidFill>
          <a:ln w="22860">
            <a:solidFill>
              <a:srgbClr val="595959"/>
            </a:solidFill>
            <a:prstDash val="solid"/>
          </a:ln>
        </p:spPr>
      </p:sp>
      <p:sp>
        <p:nvSpPr>
          <p:cNvPr id="5" name="Text 3"/>
          <p:cNvSpPr/>
          <p:nvPr/>
        </p:nvSpPr>
        <p:spPr>
          <a:xfrm>
            <a:off x="11201876" y="2346603"/>
            <a:ext cx="2504242" cy="312896"/>
          </a:xfrm>
          <a:prstGeom prst="rect">
            <a:avLst/>
          </a:prstGeom>
          <a:noFill/>
          <a:ln/>
        </p:spPr>
        <p:txBody>
          <a:bodyPr wrap="none" lIns="0" tIns="0" rIns="0" bIns="0" rtlCol="0" anchor="t"/>
          <a:lstStyle/>
          <a:p>
            <a:pPr rtl="1" algn="r" indent="0" marL="0">
              <a:lnSpc>
                <a:spcPts val="2450"/>
              </a:lnSpc>
              <a:buNone/>
            </a:pPr>
            <a:r>
              <a:rPr lang="en-US" sz="1950" dirty="0">
                <a:solidFill>
                  <a:srgbClr val="E5E0DF"/>
                </a:solidFill>
                <a:latin typeface="Roboto Mono Medium" pitchFamily="34" charset="0"/>
                <a:ea typeface="Roboto Mono Medium" pitchFamily="34" charset="-122"/>
                <a:cs typeface="Roboto Mono Medium" pitchFamily="34" charset="-120"/>
              </a:rPr>
              <a:t>ویژگی ماده</a:t>
            </a:r>
            <a:endParaRPr lang="en-US" sz="1950" dirty="0"/>
          </a:p>
        </p:txBody>
      </p:sp>
      <p:sp>
        <p:nvSpPr>
          <p:cNvPr id="6" name="Text 4"/>
          <p:cNvSpPr/>
          <p:nvPr/>
        </p:nvSpPr>
        <p:spPr>
          <a:xfrm>
            <a:off x="924282" y="2779633"/>
            <a:ext cx="12781836" cy="320516"/>
          </a:xfrm>
          <a:prstGeom prst="rect">
            <a:avLst/>
          </a:prstGeom>
          <a:noFill/>
          <a:ln/>
        </p:spPr>
        <p:txBody>
          <a:bodyPr wrap="none" lIns="0" tIns="0" rIns="0" bIns="0" rtlCol="0" anchor="t"/>
          <a:lstStyle/>
          <a:p>
            <a:pPr rtl="1" algn="r" marL="342900" indent="-342900">
              <a:lnSpc>
                <a:spcPts val="2500"/>
              </a:lnSpc>
              <a:buSzPct val="100000"/>
              <a:buFont typeface="+mj-lt"/>
              <a:buAutoNum type="arabicPeriod" startAt="1"/>
            </a:pPr>
            <a:r>
              <a:rPr lang="en-US" sz="1550" dirty="0">
                <a:solidFill>
                  <a:srgbClr val="E5E0DF"/>
                </a:solidFill>
                <a:latin typeface="Roboto" pitchFamily="34" charset="0"/>
                <a:ea typeface="Roboto" pitchFamily="34" charset="-122"/>
                <a:cs typeface="Roboto" pitchFamily="34" charset="-120"/>
              </a:rPr>
              <a:t>همه مواد فضایی را اشغال می کنند (حجم دارند)</a:t>
            </a:r>
            <a:endParaRPr lang="en-US" sz="1550" dirty="0"/>
          </a:p>
        </p:txBody>
      </p:sp>
      <p:sp>
        <p:nvSpPr>
          <p:cNvPr id="7" name="Text 5"/>
          <p:cNvSpPr/>
          <p:nvPr/>
        </p:nvSpPr>
        <p:spPr>
          <a:xfrm>
            <a:off x="924282" y="3170158"/>
            <a:ext cx="12781836" cy="320516"/>
          </a:xfrm>
          <a:prstGeom prst="rect">
            <a:avLst/>
          </a:prstGeom>
          <a:noFill/>
          <a:ln/>
        </p:spPr>
        <p:txBody>
          <a:bodyPr wrap="none" lIns="0" tIns="0" rIns="0" bIns="0" rtlCol="0" anchor="t"/>
          <a:lstStyle/>
          <a:p>
            <a:pPr rtl="1" algn="r" marL="342900" indent="-342900">
              <a:lnSpc>
                <a:spcPts val="2500"/>
              </a:lnSpc>
              <a:buSzPct val="100000"/>
              <a:buFont typeface="+mj-lt"/>
              <a:buAutoNum type="arabicPeriod" startAt="2"/>
            </a:pPr>
            <a:r>
              <a:rPr lang="en-US" sz="1550" dirty="0">
                <a:solidFill>
                  <a:srgbClr val="E5E0DF"/>
                </a:solidFill>
                <a:latin typeface="Roboto" pitchFamily="34" charset="0"/>
                <a:ea typeface="Roboto" pitchFamily="34" charset="-122"/>
                <a:cs typeface="Roboto" pitchFamily="34" charset="-120"/>
              </a:rPr>
              <a:t>همه مواد از مقداری ذره ساخته شده اند (جرم دارند)</a:t>
            </a:r>
            <a:endParaRPr lang="en-US" sz="1550" dirty="0"/>
          </a:p>
        </p:txBody>
      </p:sp>
      <p:sp>
        <p:nvSpPr>
          <p:cNvPr id="8" name="Text 6"/>
          <p:cNvSpPr/>
          <p:nvPr/>
        </p:nvSpPr>
        <p:spPr>
          <a:xfrm>
            <a:off x="924282" y="3560683"/>
            <a:ext cx="12781836" cy="320516"/>
          </a:xfrm>
          <a:prstGeom prst="rect">
            <a:avLst/>
          </a:prstGeom>
          <a:noFill/>
          <a:ln/>
        </p:spPr>
        <p:txBody>
          <a:bodyPr wrap="none" lIns="0" tIns="0" rIns="0" bIns="0" rtlCol="0" anchor="t"/>
          <a:lstStyle/>
          <a:p>
            <a:pPr rtl="1" algn="r" marL="342900" indent="-342900">
              <a:lnSpc>
                <a:spcPts val="2500"/>
              </a:lnSpc>
              <a:buSzPct val="100000"/>
              <a:buFont typeface="+mj-lt"/>
              <a:buAutoNum type="arabicPeriod" startAt="3"/>
            </a:pPr>
            <a:r>
              <a:rPr lang="en-US" sz="1550" dirty="0">
                <a:solidFill>
                  <a:srgbClr val="E5E0DF"/>
                </a:solidFill>
                <a:latin typeface="Roboto" pitchFamily="34" charset="0"/>
                <a:ea typeface="Roboto" pitchFamily="34" charset="-122"/>
                <a:cs typeface="Roboto" pitchFamily="34" charset="-120"/>
              </a:rPr>
              <a:t>همه مواد از ذرات ریزی به نام مولکول یا اتم ساخته شده اند</a:t>
            </a:r>
            <a:endParaRPr lang="en-US" sz="1550" dirty="0"/>
          </a:p>
        </p:txBody>
      </p:sp>
      <p:sp>
        <p:nvSpPr>
          <p:cNvPr id="9" name="Text 7"/>
          <p:cNvSpPr/>
          <p:nvPr/>
        </p:nvSpPr>
        <p:spPr>
          <a:xfrm>
            <a:off x="701159" y="4329708"/>
            <a:ext cx="13228082" cy="320516"/>
          </a:xfrm>
          <a:prstGeom prst="rect">
            <a:avLst/>
          </a:prstGeom>
          <a:noFill/>
          <a:ln/>
        </p:spPr>
        <p:txBody>
          <a:bodyPr wrap="none" lIns="0" tIns="0" rIns="0" bIns="0" rtlCol="0" anchor="t"/>
          <a:lstStyle/>
          <a:p>
            <a:pPr rtl="1" algn="r" indent="0" marL="0">
              <a:lnSpc>
                <a:spcPts val="2500"/>
              </a:lnSpc>
              <a:buNone/>
            </a:pPr>
            <a:r>
              <a:rPr lang="en-US" sz="1550" dirty="0">
                <a:solidFill>
                  <a:srgbClr val="E5E0DF"/>
                </a:solidFill>
                <a:latin typeface="Roboto" pitchFamily="34" charset="0"/>
                <a:ea typeface="Roboto" pitchFamily="34" charset="-122"/>
                <a:cs typeface="Roboto" pitchFamily="34" charset="-120"/>
              </a:rPr>
              <a:t>اتم: مولکول از ذره های کوچکتری به نام اتم تشکیل شده است.</a:t>
            </a:r>
            <a:endParaRPr lang="en-US" sz="1550" dirty="0"/>
          </a:p>
        </p:txBody>
      </p:sp>
      <p:sp>
        <p:nvSpPr>
          <p:cNvPr id="10" name="Text 8"/>
          <p:cNvSpPr/>
          <p:nvPr/>
        </p:nvSpPr>
        <p:spPr>
          <a:xfrm>
            <a:off x="701159" y="4875609"/>
            <a:ext cx="13228082" cy="320516"/>
          </a:xfrm>
          <a:prstGeom prst="rect">
            <a:avLst/>
          </a:prstGeom>
          <a:noFill/>
          <a:ln/>
        </p:spPr>
        <p:txBody>
          <a:bodyPr wrap="none" lIns="0" tIns="0" rIns="0" bIns="0" rtlCol="0" anchor="t"/>
          <a:lstStyle/>
          <a:p>
            <a:pPr rtl="1" algn="r" indent="0" marL="0">
              <a:lnSpc>
                <a:spcPts val="2500"/>
              </a:lnSpc>
              <a:buNone/>
            </a:pPr>
            <a:r>
              <a:rPr lang="en-US" sz="1550" dirty="0">
                <a:solidFill>
                  <a:srgbClr val="E5E0DF"/>
                </a:solidFill>
                <a:latin typeface="Roboto" pitchFamily="34" charset="0"/>
                <a:ea typeface="Roboto" pitchFamily="34" charset="-122"/>
                <a:cs typeface="Roboto" pitchFamily="34" charset="-120"/>
              </a:rPr>
              <a:t>مولکول: کوچکترین ذره ی تشکیل دهنده ی یک ماده، مولکول است.</a:t>
            </a:r>
            <a:endParaRPr lang="en-US" sz="1550" dirty="0"/>
          </a:p>
        </p:txBody>
      </p:sp>
      <p:sp>
        <p:nvSpPr>
          <p:cNvPr id="11" name="Shape 9"/>
          <p:cNvSpPr/>
          <p:nvPr/>
        </p:nvSpPr>
        <p:spPr>
          <a:xfrm>
            <a:off x="701159" y="5421511"/>
            <a:ext cx="13228082" cy="713422"/>
          </a:xfrm>
          <a:prstGeom prst="roundRect">
            <a:avLst>
              <a:gd name="adj" fmla="val 4212"/>
            </a:avLst>
          </a:prstGeom>
          <a:solidFill>
            <a:srgbClr val="404040"/>
          </a:solidFill>
          <a:ln/>
        </p:spPr>
      </p:sp>
      <p:sp>
        <p:nvSpPr>
          <p:cNvPr id="12" name="Text 10"/>
          <p:cNvSpPr/>
          <p:nvPr/>
        </p:nvSpPr>
        <p:spPr>
          <a:xfrm>
            <a:off x="11224736" y="5621774"/>
            <a:ext cx="2504242" cy="312896"/>
          </a:xfrm>
          <a:prstGeom prst="rect">
            <a:avLst/>
          </a:prstGeom>
          <a:noFill/>
          <a:ln/>
        </p:spPr>
        <p:txBody>
          <a:bodyPr wrap="none" lIns="0" tIns="0" rIns="0" bIns="0" rtlCol="0" anchor="t"/>
          <a:lstStyle/>
          <a:p>
            <a:pPr rtl="1" algn="r" indent="0" marL="0">
              <a:lnSpc>
                <a:spcPts val="2450"/>
              </a:lnSpc>
              <a:buNone/>
            </a:pPr>
            <a:r>
              <a:rPr lang="en-US" sz="1950" dirty="0">
                <a:solidFill>
                  <a:srgbClr val="E5E0DF"/>
                </a:solidFill>
                <a:latin typeface="Roboto Mono Medium" pitchFamily="34" charset="0"/>
                <a:ea typeface="Roboto Mono Medium" pitchFamily="34" charset="-122"/>
                <a:cs typeface="Roboto Mono Medium" pitchFamily="34" charset="-120"/>
              </a:rPr>
              <a:t>حالت های ماده</a:t>
            </a:r>
            <a:endParaRPr lang="en-US" sz="1950" dirty="0"/>
          </a:p>
        </p:txBody>
      </p:sp>
      <p:sp>
        <p:nvSpPr>
          <p:cNvPr id="13" name="Text 11"/>
          <p:cNvSpPr/>
          <p:nvPr/>
        </p:nvSpPr>
        <p:spPr>
          <a:xfrm>
            <a:off x="701159" y="6540579"/>
            <a:ext cx="4083129" cy="961549"/>
          </a:xfrm>
          <a:prstGeom prst="rect">
            <a:avLst/>
          </a:prstGeom>
          <a:noFill/>
          <a:ln/>
        </p:spPr>
        <p:txBody>
          <a:bodyPr wrap="square" lIns="0" tIns="0" rIns="0" bIns="0" rtlCol="0" anchor="t"/>
          <a:lstStyle/>
          <a:p>
            <a:pPr rtl="1" algn="r" indent="0" marL="0">
              <a:lnSpc>
                <a:spcPts val="2500"/>
              </a:lnSpc>
              <a:buNone/>
            </a:pPr>
            <a:r>
              <a:rPr lang="en-US" sz="1550" b="1" dirty="0">
                <a:solidFill>
                  <a:srgbClr val="E5E0DF"/>
                </a:solidFill>
                <a:latin typeface="Roboto" pitchFamily="34" charset="0"/>
                <a:ea typeface="Roboto" pitchFamily="34" charset="-122"/>
                <a:cs typeface="Roboto" pitchFamily="34" charset="-120"/>
              </a:rPr>
              <a:t>جامد:</a:t>
            </a:r>
            <a:pPr rtl="1" algn="r" indent="0" marL="0">
              <a:lnSpc>
                <a:spcPts val="2500"/>
              </a:lnSpc>
              <a:buNone/>
            </a:pPr>
            <a:r>
              <a:rPr lang="en-US" sz="1550" dirty="0">
                <a:solidFill>
                  <a:srgbClr val="E5E0DF"/>
                </a:solidFill>
                <a:latin typeface="Roboto" pitchFamily="34" charset="0"/>
                <a:ea typeface="Roboto" pitchFamily="34" charset="-122"/>
                <a:cs typeface="Roboto" pitchFamily="34" charset="-120"/>
              </a:rPr>
              <a:t> موادی که دارای حجم معین و شکل ثابت باشند. مانند نان، سنگ، فرش، مداد، کتاب، دفتر و .....</a:t>
            </a:r>
            <a:endParaRPr lang="en-US" sz="1550" dirty="0"/>
          </a:p>
        </p:txBody>
      </p:sp>
      <p:sp>
        <p:nvSpPr>
          <p:cNvPr id="14" name="Text 12"/>
          <p:cNvSpPr/>
          <p:nvPr/>
        </p:nvSpPr>
        <p:spPr>
          <a:xfrm>
            <a:off x="5280541" y="6540579"/>
            <a:ext cx="4083129" cy="961549"/>
          </a:xfrm>
          <a:prstGeom prst="rect">
            <a:avLst/>
          </a:prstGeom>
          <a:noFill/>
          <a:ln/>
        </p:spPr>
        <p:txBody>
          <a:bodyPr wrap="square" lIns="0" tIns="0" rIns="0" bIns="0" rtlCol="0" anchor="t"/>
          <a:lstStyle/>
          <a:p>
            <a:pPr rtl="1" algn="r" indent="0" marL="0">
              <a:lnSpc>
                <a:spcPts val="2500"/>
              </a:lnSpc>
              <a:buNone/>
            </a:pPr>
            <a:r>
              <a:rPr lang="en-US" sz="1550" b="1" dirty="0">
                <a:solidFill>
                  <a:srgbClr val="E5E0DF"/>
                </a:solidFill>
                <a:latin typeface="Roboto" pitchFamily="34" charset="0"/>
                <a:ea typeface="Roboto" pitchFamily="34" charset="-122"/>
                <a:cs typeface="Roboto" pitchFamily="34" charset="-120"/>
              </a:rPr>
              <a:t>مایع:</a:t>
            </a:r>
            <a:pPr rtl="1" algn="r" indent="0" marL="0">
              <a:lnSpc>
                <a:spcPts val="2500"/>
              </a:lnSpc>
              <a:buNone/>
            </a:pPr>
            <a:r>
              <a:rPr lang="en-US" sz="1550" dirty="0">
                <a:solidFill>
                  <a:srgbClr val="E5E0DF"/>
                </a:solidFill>
                <a:latin typeface="Roboto" pitchFamily="34" charset="0"/>
                <a:ea typeface="Roboto" pitchFamily="34" charset="-122"/>
                <a:cs typeface="Roboto" pitchFamily="34" charset="-120"/>
              </a:rPr>
              <a:t> موادی که حجم معین دارند ولی شکل ثابت ندارند و شکل ظرف را به خود می گیرند. مانند آب، الکل، شیر، آبمیوه، دوغ، نوشابه</a:t>
            </a:r>
            <a:endParaRPr lang="en-US" sz="1550" dirty="0"/>
          </a:p>
        </p:txBody>
      </p:sp>
      <p:sp>
        <p:nvSpPr>
          <p:cNvPr id="15" name="Text 13"/>
          <p:cNvSpPr/>
          <p:nvPr/>
        </p:nvSpPr>
        <p:spPr>
          <a:xfrm>
            <a:off x="9859923" y="6540579"/>
            <a:ext cx="4083129" cy="641033"/>
          </a:xfrm>
          <a:prstGeom prst="rect">
            <a:avLst/>
          </a:prstGeom>
          <a:noFill/>
          <a:ln/>
        </p:spPr>
        <p:txBody>
          <a:bodyPr wrap="square" lIns="0" tIns="0" rIns="0" bIns="0" rtlCol="0" anchor="t"/>
          <a:lstStyle/>
          <a:p>
            <a:pPr rtl="1" algn="r" indent="0" marL="0">
              <a:lnSpc>
                <a:spcPts val="2500"/>
              </a:lnSpc>
              <a:buNone/>
            </a:pPr>
            <a:r>
              <a:rPr lang="en-US" sz="1550" b="1" dirty="0">
                <a:solidFill>
                  <a:srgbClr val="E5E0DF"/>
                </a:solidFill>
                <a:latin typeface="Roboto" pitchFamily="34" charset="0"/>
                <a:ea typeface="Roboto" pitchFamily="34" charset="-122"/>
                <a:cs typeface="Roboto" pitchFamily="34" charset="-120"/>
              </a:rPr>
              <a:t>گاز:</a:t>
            </a:r>
            <a:pPr rtl="1" algn="r" indent="0" marL="0">
              <a:lnSpc>
                <a:spcPts val="2500"/>
              </a:lnSpc>
              <a:buNone/>
            </a:pPr>
            <a:r>
              <a:rPr lang="en-US" sz="1550" dirty="0">
                <a:solidFill>
                  <a:srgbClr val="E5E0DF"/>
                </a:solidFill>
                <a:latin typeface="Roboto" pitchFamily="34" charset="0"/>
                <a:ea typeface="Roboto" pitchFamily="34" charset="-122"/>
                <a:cs typeface="Roboto" pitchFamily="34" charset="-120"/>
              </a:rPr>
              <a:t> موادی که حجم معین و شکل ثابت ندارند. مانند هوا، اکسیژن، گاز مصرفی</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10861715" y="339447"/>
            <a:ext cx="3196590" cy="385763"/>
          </a:xfrm>
          <a:prstGeom prst="rect">
            <a:avLst/>
          </a:prstGeom>
          <a:noFill/>
          <a:ln/>
        </p:spPr>
        <p:txBody>
          <a:bodyPr wrap="none" lIns="0" tIns="0" rIns="0" bIns="0" rtlCol="0" anchor="t"/>
          <a:lstStyle/>
          <a:p>
            <a:pPr rtl="1" algn="r" indent="0" marL="0">
              <a:lnSpc>
                <a:spcPts val="3000"/>
              </a:lnSpc>
              <a:buNone/>
            </a:pPr>
            <a:r>
              <a:rPr lang="en-US" sz="2400" dirty="0">
                <a:solidFill>
                  <a:srgbClr val="DCFF50"/>
                </a:solidFill>
                <a:latin typeface="Roboto Mono Medium" pitchFamily="34" charset="0"/>
                <a:ea typeface="Roboto Mono Medium" pitchFamily="34" charset="-122"/>
                <a:cs typeface="Roboto Mono Medium" pitchFamily="34" charset="-120"/>
              </a:rPr>
              <a:t>انواع ماده</a:t>
            </a:r>
            <a:pPr rtl="1" algn="r" indent="0" marL="0">
              <a:lnSpc>
                <a:spcPts val="3000"/>
              </a:lnSpc>
              <a:buNone/>
            </a:pPr>
            <a:r>
              <a:rPr lang="en-US" sz="2400" dirty="0">
                <a:solidFill>
                  <a:srgbClr val="FFFFFF"/>
                </a:solidFill>
                <a:latin typeface="Roboto Mono Medium" pitchFamily="34" charset="0"/>
                <a:ea typeface="Roboto Mono Medium" pitchFamily="34" charset="-122"/>
                <a:cs typeface="Roboto Mono Medium" pitchFamily="34" charset="-120"/>
              </a:rPr>
              <a:t> و تغییرات آن</a:t>
            </a:r>
            <a:endParaRPr lang="en-US" sz="2400" dirty="0"/>
          </a:p>
        </p:txBody>
      </p:sp>
      <p:pic>
        <p:nvPicPr>
          <p:cNvPr id="3" name="Image 0" descr="preencoded.png">    </p:cNvPr>
          <p:cNvPicPr>
            <a:picLocks noChangeAspect="1"/>
          </p:cNvPicPr>
          <p:nvPr/>
        </p:nvPicPr>
        <p:blipFill>
          <a:blip r:embed="rId1"/>
          <a:stretch>
            <a:fillRect/>
          </a:stretch>
        </p:blipFill>
        <p:spPr>
          <a:xfrm>
            <a:off x="8229005" y="972026"/>
            <a:ext cx="5829300" cy="2179320"/>
          </a:xfrm>
          <a:prstGeom prst="rect">
            <a:avLst/>
          </a:prstGeom>
        </p:spPr>
      </p:pic>
      <p:sp>
        <p:nvSpPr>
          <p:cNvPr id="4" name="Text 1"/>
          <p:cNvSpPr/>
          <p:nvPr/>
        </p:nvSpPr>
        <p:spPr>
          <a:xfrm>
            <a:off x="5621655" y="3413522"/>
            <a:ext cx="1543050" cy="192881"/>
          </a:xfrm>
          <a:prstGeom prst="rect">
            <a:avLst/>
          </a:prstGeom>
          <a:noFill/>
          <a:ln/>
        </p:spPr>
        <p:txBody>
          <a:bodyPr wrap="none" lIns="0" tIns="0" rIns="0" bIns="0" rtlCol="0" anchor="t"/>
          <a:lstStyle/>
          <a:p>
            <a:pPr rtl="1" algn="r" indent="0" marL="0">
              <a:lnSpc>
                <a:spcPts val="1500"/>
              </a:lnSpc>
              <a:buNone/>
            </a:pPr>
            <a:r>
              <a:rPr lang="en-US" sz="1200" dirty="0">
                <a:solidFill>
                  <a:srgbClr val="FFFFFF"/>
                </a:solidFill>
                <a:latin typeface="Roboto Mono Medium" pitchFamily="34" charset="0"/>
                <a:ea typeface="Roboto Mono Medium" pitchFamily="34" charset="-122"/>
                <a:cs typeface="Roboto Mono Medium" pitchFamily="34" charset="-120"/>
              </a:rPr>
              <a:t>ماده خالص</a:t>
            </a:r>
            <a:endParaRPr lang="en-US" sz="1200" dirty="0"/>
          </a:p>
        </p:txBody>
      </p:sp>
      <p:sp>
        <p:nvSpPr>
          <p:cNvPr id="5" name="Text 2"/>
          <p:cNvSpPr/>
          <p:nvPr/>
        </p:nvSpPr>
        <p:spPr>
          <a:xfrm>
            <a:off x="572095" y="3729752"/>
            <a:ext cx="6592610" cy="395049"/>
          </a:xfrm>
          <a:prstGeom prst="rect">
            <a:avLst/>
          </a:prstGeom>
          <a:noFill/>
          <a:ln/>
        </p:spPr>
        <p:txBody>
          <a:bodyPr wrap="square" lIns="0" tIns="0" rIns="0" bIns="0" rtlCol="0" anchor="t"/>
          <a:lstStyle/>
          <a:p>
            <a:pPr rtl="1" algn="r" indent="0" marL="0">
              <a:lnSpc>
                <a:spcPts val="1550"/>
              </a:lnSpc>
              <a:buNone/>
            </a:pPr>
            <a:r>
              <a:rPr lang="en-US" sz="950" dirty="0">
                <a:solidFill>
                  <a:srgbClr val="E5E0DF"/>
                </a:solidFill>
                <a:latin typeface="Roboto" pitchFamily="34" charset="0"/>
                <a:ea typeface="Roboto" pitchFamily="34" charset="-122"/>
                <a:cs typeface="Roboto" pitchFamily="34" charset="-120"/>
              </a:rPr>
              <a:t>موادی که فقط از یک جزء ساخته شده اند و شامل عنصرها (اکسیژن، هیدروژن، آهن، مس، طلا، نقره، آلومینیم و .....) و ترکیب ها (آب، کربن دی اکسید، نمک خوراکی و .....) می باشند.</a:t>
            </a:r>
            <a:endParaRPr lang="en-US" sz="950" dirty="0"/>
          </a:p>
        </p:txBody>
      </p:sp>
      <p:sp>
        <p:nvSpPr>
          <p:cNvPr id="6" name="Text 3"/>
          <p:cNvSpPr/>
          <p:nvPr/>
        </p:nvSpPr>
        <p:spPr>
          <a:xfrm>
            <a:off x="12522875" y="3413522"/>
            <a:ext cx="1543050" cy="192881"/>
          </a:xfrm>
          <a:prstGeom prst="rect">
            <a:avLst/>
          </a:prstGeom>
          <a:noFill/>
          <a:ln/>
        </p:spPr>
        <p:txBody>
          <a:bodyPr wrap="none" lIns="0" tIns="0" rIns="0" bIns="0" rtlCol="0" anchor="t"/>
          <a:lstStyle/>
          <a:p>
            <a:pPr rtl="1" algn="r" indent="0" marL="0">
              <a:lnSpc>
                <a:spcPts val="1500"/>
              </a:lnSpc>
              <a:buNone/>
            </a:pPr>
            <a:r>
              <a:rPr lang="en-US" sz="1200" dirty="0">
                <a:solidFill>
                  <a:srgbClr val="FFFFFF"/>
                </a:solidFill>
                <a:latin typeface="Roboto Mono Medium" pitchFamily="34" charset="0"/>
                <a:ea typeface="Roboto Mono Medium" pitchFamily="34" charset="-122"/>
                <a:cs typeface="Roboto Mono Medium" pitchFamily="34" charset="-120"/>
              </a:rPr>
              <a:t>مخلوط</a:t>
            </a:r>
            <a:endParaRPr lang="en-US" sz="1200" dirty="0"/>
          </a:p>
        </p:txBody>
      </p:sp>
      <p:sp>
        <p:nvSpPr>
          <p:cNvPr id="7" name="Text 4"/>
          <p:cNvSpPr/>
          <p:nvPr/>
        </p:nvSpPr>
        <p:spPr>
          <a:xfrm>
            <a:off x="7473315" y="3729752"/>
            <a:ext cx="6592610" cy="395049"/>
          </a:xfrm>
          <a:prstGeom prst="rect">
            <a:avLst/>
          </a:prstGeom>
          <a:noFill/>
          <a:ln/>
        </p:spPr>
        <p:txBody>
          <a:bodyPr wrap="square" lIns="0" tIns="0" rIns="0" bIns="0" rtlCol="0" anchor="t"/>
          <a:lstStyle/>
          <a:p>
            <a:pPr rtl="1" algn="r" indent="0" marL="0">
              <a:lnSpc>
                <a:spcPts val="1550"/>
              </a:lnSpc>
              <a:buNone/>
            </a:pPr>
            <a:r>
              <a:rPr lang="en-US" sz="950" dirty="0">
                <a:solidFill>
                  <a:srgbClr val="E5E0DF"/>
                </a:solidFill>
                <a:latin typeface="Roboto" pitchFamily="34" charset="0"/>
                <a:ea typeface="Roboto" pitchFamily="34" charset="-122"/>
                <a:cs typeface="Roboto" pitchFamily="34" charset="-120"/>
              </a:rPr>
              <a:t>موادی که از به هم آمیختن دو یا چند ماده به وجود می آید و اجزای سازنده آن ویژگی خود را حفظ می کنند یعنی خواص خود را از دست نمی دهند. مخلوط ها به دو نوع یکنواخت و غیریکنواخت هستند.</a:t>
            </a:r>
            <a:endParaRPr lang="en-US" sz="950" dirty="0"/>
          </a:p>
        </p:txBody>
      </p:sp>
      <p:pic>
        <p:nvPicPr>
          <p:cNvPr id="8" name="Image 1" descr="preencoded.png">    </p:cNvPr>
          <p:cNvPicPr>
            <a:picLocks noChangeAspect="1"/>
          </p:cNvPicPr>
          <p:nvPr/>
        </p:nvPicPr>
        <p:blipFill>
          <a:blip r:embed="rId2"/>
          <a:stretch>
            <a:fillRect/>
          </a:stretch>
        </p:blipFill>
        <p:spPr>
          <a:xfrm>
            <a:off x="7315200" y="4374713"/>
            <a:ext cx="6743105" cy="493752"/>
          </a:xfrm>
          <a:prstGeom prst="rect">
            <a:avLst/>
          </a:prstGeom>
        </p:spPr>
      </p:pic>
      <p:sp>
        <p:nvSpPr>
          <p:cNvPr id="9" name="Text 5"/>
          <p:cNvSpPr/>
          <p:nvPr/>
        </p:nvSpPr>
        <p:spPr>
          <a:xfrm>
            <a:off x="12391906" y="4991814"/>
            <a:ext cx="1543050" cy="192881"/>
          </a:xfrm>
          <a:prstGeom prst="rect">
            <a:avLst/>
          </a:prstGeom>
          <a:noFill/>
          <a:ln/>
        </p:spPr>
        <p:txBody>
          <a:bodyPr wrap="none" lIns="0" tIns="0" rIns="0" bIns="0" rtlCol="0" anchor="t"/>
          <a:lstStyle/>
          <a:p>
            <a:pPr rtl="1" algn="r" indent="0" marL="0">
              <a:lnSpc>
                <a:spcPts val="1500"/>
              </a:lnSpc>
              <a:buNone/>
            </a:pPr>
            <a:r>
              <a:rPr lang="en-US" sz="1200" dirty="0">
                <a:solidFill>
                  <a:srgbClr val="E5E0DF"/>
                </a:solidFill>
                <a:latin typeface="Roboto Mono Medium" pitchFamily="34" charset="0"/>
                <a:ea typeface="Roboto Mono Medium" pitchFamily="34" charset="-122"/>
                <a:cs typeface="Roboto Mono Medium" pitchFamily="34" charset="-120"/>
              </a:rPr>
              <a:t>تغییر فیزیکی</a:t>
            </a:r>
            <a:endParaRPr lang="en-US" sz="1200" dirty="0"/>
          </a:p>
        </p:txBody>
      </p:sp>
      <p:sp>
        <p:nvSpPr>
          <p:cNvPr id="10" name="Text 6"/>
          <p:cNvSpPr/>
          <p:nvPr/>
        </p:nvSpPr>
        <p:spPr>
          <a:xfrm>
            <a:off x="7438549" y="5258753"/>
            <a:ext cx="6496407" cy="395049"/>
          </a:xfrm>
          <a:prstGeom prst="rect">
            <a:avLst/>
          </a:prstGeom>
          <a:noFill/>
          <a:ln/>
        </p:spPr>
        <p:txBody>
          <a:bodyPr wrap="square" lIns="0" tIns="0" rIns="0" bIns="0" rtlCol="0" anchor="t"/>
          <a:lstStyle/>
          <a:p>
            <a:pPr rtl="1" algn="r" indent="0" marL="0">
              <a:lnSpc>
                <a:spcPts val="1550"/>
              </a:lnSpc>
              <a:buNone/>
            </a:pPr>
            <a:r>
              <a:rPr lang="en-US" sz="950" dirty="0">
                <a:solidFill>
                  <a:srgbClr val="E5E0DF"/>
                </a:solidFill>
                <a:latin typeface="Roboto" pitchFamily="34" charset="0"/>
                <a:ea typeface="Roboto" pitchFamily="34" charset="-122"/>
                <a:cs typeface="Roboto" pitchFamily="34" charset="-120"/>
              </a:rPr>
              <a:t>هر گاه شکل (خرد کردن، بریدن، ساییدن و ...) یا حجم (انبساط، انقباض) یا حالت ماده (ذوب، انجماد، تبخیر، میعان، تصعید، چگالش) تغییر کند ولی جنس ماده عوض نشود.</a:t>
            </a:r>
            <a:endParaRPr lang="en-US" sz="950" dirty="0"/>
          </a:p>
        </p:txBody>
      </p:sp>
      <p:pic>
        <p:nvPicPr>
          <p:cNvPr id="11" name="Image 2" descr="preencoded.png">    </p:cNvPr>
          <p:cNvPicPr>
            <a:picLocks noChangeAspect="1"/>
          </p:cNvPicPr>
          <p:nvPr/>
        </p:nvPicPr>
        <p:blipFill>
          <a:blip r:embed="rId3"/>
          <a:stretch>
            <a:fillRect/>
          </a:stretch>
        </p:blipFill>
        <p:spPr>
          <a:xfrm>
            <a:off x="572095" y="4374713"/>
            <a:ext cx="6743105" cy="493752"/>
          </a:xfrm>
          <a:prstGeom prst="rect">
            <a:avLst/>
          </a:prstGeom>
        </p:spPr>
      </p:pic>
      <p:sp>
        <p:nvSpPr>
          <p:cNvPr id="12" name="Text 7"/>
          <p:cNvSpPr/>
          <p:nvPr/>
        </p:nvSpPr>
        <p:spPr>
          <a:xfrm>
            <a:off x="5648801" y="4991814"/>
            <a:ext cx="1543050" cy="192881"/>
          </a:xfrm>
          <a:prstGeom prst="rect">
            <a:avLst/>
          </a:prstGeom>
          <a:noFill/>
          <a:ln/>
        </p:spPr>
        <p:txBody>
          <a:bodyPr wrap="none" lIns="0" tIns="0" rIns="0" bIns="0" rtlCol="0" anchor="t"/>
          <a:lstStyle/>
          <a:p>
            <a:pPr rtl="1" algn="r" indent="0" marL="0">
              <a:lnSpc>
                <a:spcPts val="1500"/>
              </a:lnSpc>
              <a:buNone/>
            </a:pPr>
            <a:r>
              <a:rPr lang="en-US" sz="1200" dirty="0">
                <a:solidFill>
                  <a:srgbClr val="E5E0DF"/>
                </a:solidFill>
                <a:latin typeface="Roboto Mono Medium" pitchFamily="34" charset="0"/>
                <a:ea typeface="Roboto Mono Medium" pitchFamily="34" charset="-122"/>
                <a:cs typeface="Roboto Mono Medium" pitchFamily="34" charset="-120"/>
              </a:rPr>
              <a:t>تغییر شیمیایی</a:t>
            </a:r>
            <a:endParaRPr lang="en-US" sz="1200" dirty="0"/>
          </a:p>
        </p:txBody>
      </p:sp>
      <p:sp>
        <p:nvSpPr>
          <p:cNvPr id="13" name="Text 8"/>
          <p:cNvSpPr/>
          <p:nvPr/>
        </p:nvSpPr>
        <p:spPr>
          <a:xfrm>
            <a:off x="695444" y="5258753"/>
            <a:ext cx="6496407" cy="395049"/>
          </a:xfrm>
          <a:prstGeom prst="rect">
            <a:avLst/>
          </a:prstGeom>
          <a:noFill/>
          <a:ln/>
        </p:spPr>
        <p:txBody>
          <a:bodyPr wrap="square" lIns="0" tIns="0" rIns="0" bIns="0" rtlCol="0" anchor="t"/>
          <a:lstStyle/>
          <a:p>
            <a:pPr rtl="1" algn="r" indent="0" marL="0">
              <a:lnSpc>
                <a:spcPts val="1550"/>
              </a:lnSpc>
              <a:buNone/>
            </a:pPr>
            <a:r>
              <a:rPr lang="en-US" sz="950" dirty="0">
                <a:solidFill>
                  <a:srgbClr val="E5E0DF"/>
                </a:solidFill>
                <a:latin typeface="Roboto" pitchFamily="34" charset="0"/>
                <a:ea typeface="Roboto" pitchFamily="34" charset="-122"/>
                <a:cs typeface="Roboto" pitchFamily="34" charset="-120"/>
              </a:rPr>
              <a:t>هر گاه جنس ماده عوض شود و ماده به ماده جدیدی تبدیل شود مانند: سوختن، فاسد شدن، کپک زدن، پوسیدن، بیرنگ شدن، ترش شدن و ....</a:t>
            </a:r>
            <a:endParaRPr lang="en-US" sz="950" dirty="0"/>
          </a:p>
        </p:txBody>
      </p:sp>
      <p:pic>
        <p:nvPicPr>
          <p:cNvPr id="14" name="Image 3" descr="preencoded.png">    </p:cNvPr>
          <p:cNvPicPr>
            <a:picLocks noChangeAspect="1"/>
          </p:cNvPicPr>
          <p:nvPr/>
        </p:nvPicPr>
        <p:blipFill>
          <a:blip r:embed="rId4"/>
          <a:stretch>
            <a:fillRect/>
          </a:stretch>
        </p:blipFill>
        <p:spPr>
          <a:xfrm>
            <a:off x="8480465" y="5915978"/>
            <a:ext cx="5577840" cy="3467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346049" y="509826"/>
            <a:ext cx="4635460" cy="579358"/>
          </a:xfrm>
          <a:prstGeom prst="rect">
            <a:avLst/>
          </a:prstGeom>
          <a:noFill/>
          <a:ln/>
        </p:spPr>
        <p:txBody>
          <a:bodyPr wrap="none" lIns="0" tIns="0" rIns="0" bIns="0" rtlCol="0" anchor="t"/>
          <a:lstStyle/>
          <a:p>
            <a:pPr rtl="1" algn="r" indent="0" marL="0">
              <a:lnSpc>
                <a:spcPts val="4550"/>
              </a:lnSpc>
              <a:buNone/>
            </a:pPr>
            <a:r>
              <a:rPr lang="en-US" sz="3650" dirty="0">
                <a:solidFill>
                  <a:srgbClr val="DCFF50"/>
                </a:solidFill>
                <a:latin typeface="Roboto Mono Medium" pitchFamily="34" charset="0"/>
                <a:ea typeface="Roboto Mono Medium" pitchFamily="34" charset="-122"/>
                <a:cs typeface="Roboto Mono Medium" pitchFamily="34" charset="-120"/>
              </a:rPr>
              <a:t>تغییر حالت های ماده</a:t>
            </a:r>
            <a:endParaRPr lang="en-US" sz="3650" dirty="0"/>
          </a:p>
        </p:txBody>
      </p:sp>
      <p:sp>
        <p:nvSpPr>
          <p:cNvPr id="3" name="Text 1"/>
          <p:cNvSpPr/>
          <p:nvPr/>
        </p:nvSpPr>
        <p:spPr>
          <a:xfrm>
            <a:off x="9833729" y="1647944"/>
            <a:ext cx="2317671" cy="289679"/>
          </a:xfrm>
          <a:prstGeom prst="rect">
            <a:avLst/>
          </a:prstGeom>
          <a:noFill/>
          <a:ln/>
        </p:spPr>
        <p:txBody>
          <a:bodyPr wrap="none" lIns="0" tIns="0" rIns="0" bIns="0" rtlCol="0" anchor="t"/>
          <a:lstStyle/>
          <a:p>
            <a:pPr rtl="1" algn="l" indent="0" marL="0">
              <a:lnSpc>
                <a:spcPts val="2250"/>
              </a:lnSpc>
              <a:buNone/>
            </a:pPr>
            <a:r>
              <a:rPr lang="en-US" sz="1800" dirty="0">
                <a:solidFill>
                  <a:srgbClr val="E5E0DF"/>
                </a:solidFill>
                <a:latin typeface="Roboto Mono Medium" pitchFamily="34" charset="0"/>
                <a:ea typeface="Roboto Mono Medium" pitchFamily="34" charset="-122"/>
                <a:cs typeface="Roboto Mono Medium" pitchFamily="34" charset="-120"/>
              </a:rPr>
              <a:t>ذوب</a:t>
            </a:r>
            <a:endParaRPr lang="en-US" sz="1800" dirty="0"/>
          </a:p>
        </p:txBody>
      </p:sp>
      <p:sp>
        <p:nvSpPr>
          <p:cNvPr id="4" name="Text 2"/>
          <p:cNvSpPr/>
          <p:nvPr/>
        </p:nvSpPr>
        <p:spPr>
          <a:xfrm>
            <a:off x="9833729" y="2048827"/>
            <a:ext cx="4147780" cy="593169"/>
          </a:xfrm>
          <a:prstGeom prst="rect">
            <a:avLst/>
          </a:prstGeom>
          <a:noFill/>
          <a:ln/>
        </p:spPr>
        <p:txBody>
          <a:bodyPr wrap="square" lIns="0" tIns="0" rIns="0" bIns="0" rtlCol="0" anchor="t"/>
          <a:lstStyle/>
          <a:p>
            <a:pPr rtl="1" algn="l" indent="0" marL="0">
              <a:lnSpc>
                <a:spcPts val="2300"/>
              </a:lnSpc>
              <a:buNone/>
            </a:pPr>
            <a:r>
              <a:rPr lang="en-US" sz="1450" dirty="0">
                <a:solidFill>
                  <a:srgbClr val="E5E0DF"/>
                </a:solidFill>
                <a:latin typeface="Roboto" pitchFamily="34" charset="0"/>
                <a:ea typeface="Roboto" pitchFamily="34" charset="-122"/>
                <a:cs typeface="Roboto" pitchFamily="34" charset="-120"/>
              </a:rPr>
              <a:t>تبدیل جامد به مایع مانند ذوب شدن یخ، ذوب شدن فلزات</a:t>
            </a:r>
            <a:endParaRPr lang="en-US" sz="1450" dirty="0"/>
          </a:p>
        </p:txBody>
      </p:sp>
      <p:pic>
        <p:nvPicPr>
          <p:cNvPr id="5" name="Image 0" descr="preencoded.png">    </p:cNvPr>
          <p:cNvPicPr>
            <a:picLocks noChangeAspect="1"/>
          </p:cNvPicPr>
          <p:nvPr/>
        </p:nvPicPr>
        <p:blipFill>
          <a:blip r:embed="rId1"/>
          <a:stretch>
            <a:fillRect/>
          </a:stretch>
        </p:blipFill>
        <p:spPr>
          <a:xfrm>
            <a:off x="4981932" y="1459944"/>
            <a:ext cx="4666417" cy="4666417"/>
          </a:xfrm>
          <a:prstGeom prst="rect">
            <a:avLst/>
          </a:prstGeom>
        </p:spPr>
      </p:pic>
      <p:pic>
        <p:nvPicPr>
          <p:cNvPr id="6" name="Image 1" descr="preencoded.png">    </p:cNvPr>
          <p:cNvPicPr>
            <a:picLocks noChangeAspect="1"/>
          </p:cNvPicPr>
          <p:nvPr/>
        </p:nvPicPr>
        <p:blipFill>
          <a:blip r:embed="rId2"/>
          <a:stretch>
            <a:fillRect/>
          </a:stretch>
        </p:blipFill>
        <p:spPr>
          <a:xfrm>
            <a:off x="7737574" y="2085915"/>
            <a:ext cx="277416" cy="346710"/>
          </a:xfrm>
          <a:prstGeom prst="rect">
            <a:avLst/>
          </a:prstGeom>
        </p:spPr>
      </p:pic>
      <p:sp>
        <p:nvSpPr>
          <p:cNvPr id="7" name="Text 3"/>
          <p:cNvSpPr/>
          <p:nvPr/>
        </p:nvSpPr>
        <p:spPr>
          <a:xfrm>
            <a:off x="2478881" y="1647944"/>
            <a:ext cx="2317671" cy="289679"/>
          </a:xfrm>
          <a:prstGeom prst="rect">
            <a:avLst/>
          </a:prstGeom>
          <a:noFill/>
          <a:ln/>
        </p:spPr>
        <p:txBody>
          <a:bodyPr wrap="none" lIns="0" tIns="0" rIns="0" bIns="0" rtlCol="0" anchor="t"/>
          <a:lstStyle/>
          <a:p>
            <a:pPr rtl="1" algn="r" indent="0" marL="0">
              <a:lnSpc>
                <a:spcPts val="2250"/>
              </a:lnSpc>
              <a:buNone/>
            </a:pPr>
            <a:r>
              <a:rPr lang="en-US" sz="1800" dirty="0">
                <a:solidFill>
                  <a:srgbClr val="E5E0DF"/>
                </a:solidFill>
                <a:latin typeface="Roboto Mono Medium" pitchFamily="34" charset="0"/>
                <a:ea typeface="Roboto Mono Medium" pitchFamily="34" charset="-122"/>
                <a:cs typeface="Roboto Mono Medium" pitchFamily="34" charset="-120"/>
              </a:rPr>
              <a:t>انجماد</a:t>
            </a:r>
            <a:endParaRPr lang="en-US" sz="1800" dirty="0"/>
          </a:p>
        </p:txBody>
      </p:sp>
      <p:sp>
        <p:nvSpPr>
          <p:cNvPr id="8" name="Text 4"/>
          <p:cNvSpPr/>
          <p:nvPr/>
        </p:nvSpPr>
        <p:spPr>
          <a:xfrm>
            <a:off x="648891" y="2048827"/>
            <a:ext cx="4147661" cy="593169"/>
          </a:xfrm>
          <a:prstGeom prst="rect">
            <a:avLst/>
          </a:prstGeom>
          <a:noFill/>
          <a:ln/>
        </p:spPr>
        <p:txBody>
          <a:bodyPr wrap="square" lIns="0" tIns="0" rIns="0" bIns="0" rtlCol="0" anchor="t"/>
          <a:lstStyle/>
          <a:p>
            <a:pPr rtl="1" algn="r" indent="0" marL="0">
              <a:lnSpc>
                <a:spcPts val="2300"/>
              </a:lnSpc>
              <a:buNone/>
            </a:pPr>
            <a:r>
              <a:rPr lang="en-US" sz="1450" dirty="0">
                <a:solidFill>
                  <a:srgbClr val="E5E0DF"/>
                </a:solidFill>
                <a:latin typeface="Roboto" pitchFamily="34" charset="0"/>
                <a:ea typeface="Roboto" pitchFamily="34" charset="-122"/>
                <a:cs typeface="Roboto" pitchFamily="34" charset="-120"/>
              </a:rPr>
              <a:t>تبدیل مایع به جامد مانند یخ بستن آب، فلزات مذاب به جامد</a:t>
            </a:r>
            <a:endParaRPr lang="en-US" sz="1450" dirty="0"/>
          </a:p>
        </p:txBody>
      </p:sp>
      <p:pic>
        <p:nvPicPr>
          <p:cNvPr id="9" name="Image 2" descr="preencoded.png">    </p:cNvPr>
          <p:cNvPicPr>
            <a:picLocks noChangeAspect="1"/>
          </p:cNvPicPr>
          <p:nvPr/>
        </p:nvPicPr>
        <p:blipFill>
          <a:blip r:embed="rId3"/>
          <a:stretch>
            <a:fillRect/>
          </a:stretch>
        </p:blipFill>
        <p:spPr>
          <a:xfrm>
            <a:off x="4981932" y="1459944"/>
            <a:ext cx="4666417" cy="4666417"/>
          </a:xfrm>
          <a:prstGeom prst="rect">
            <a:avLst/>
          </a:prstGeom>
        </p:spPr>
      </p:pic>
      <p:pic>
        <p:nvPicPr>
          <p:cNvPr id="10" name="Image 3" descr="preencoded.png">    </p:cNvPr>
          <p:cNvPicPr>
            <a:picLocks noChangeAspect="1"/>
          </p:cNvPicPr>
          <p:nvPr/>
        </p:nvPicPr>
        <p:blipFill>
          <a:blip r:embed="rId4"/>
          <a:stretch>
            <a:fillRect/>
          </a:stretch>
        </p:blipFill>
        <p:spPr>
          <a:xfrm>
            <a:off x="6128683" y="2366665"/>
            <a:ext cx="277416" cy="346710"/>
          </a:xfrm>
          <a:prstGeom prst="rect">
            <a:avLst/>
          </a:prstGeom>
        </p:spPr>
      </p:pic>
      <p:sp>
        <p:nvSpPr>
          <p:cNvPr id="11" name="Text 5"/>
          <p:cNvSpPr/>
          <p:nvPr/>
        </p:nvSpPr>
        <p:spPr>
          <a:xfrm>
            <a:off x="2293501" y="3296126"/>
            <a:ext cx="2317671" cy="289679"/>
          </a:xfrm>
          <a:prstGeom prst="rect">
            <a:avLst/>
          </a:prstGeom>
          <a:noFill/>
          <a:ln/>
        </p:spPr>
        <p:txBody>
          <a:bodyPr wrap="none" lIns="0" tIns="0" rIns="0" bIns="0" rtlCol="0" anchor="t"/>
          <a:lstStyle/>
          <a:p>
            <a:pPr rtl="1" algn="r" indent="0" marL="0">
              <a:lnSpc>
                <a:spcPts val="2250"/>
              </a:lnSpc>
              <a:buNone/>
            </a:pPr>
            <a:r>
              <a:rPr lang="en-US" sz="1800" dirty="0">
                <a:solidFill>
                  <a:srgbClr val="E5E0DF"/>
                </a:solidFill>
                <a:latin typeface="Roboto Mono Medium" pitchFamily="34" charset="0"/>
                <a:ea typeface="Roboto Mono Medium" pitchFamily="34" charset="-122"/>
                <a:cs typeface="Roboto Mono Medium" pitchFamily="34" charset="-120"/>
              </a:rPr>
              <a:t>تبخیر</a:t>
            </a:r>
            <a:endParaRPr lang="en-US" sz="1800" dirty="0"/>
          </a:p>
        </p:txBody>
      </p:sp>
      <p:sp>
        <p:nvSpPr>
          <p:cNvPr id="12" name="Text 6"/>
          <p:cNvSpPr/>
          <p:nvPr/>
        </p:nvSpPr>
        <p:spPr>
          <a:xfrm>
            <a:off x="648891" y="3697010"/>
            <a:ext cx="3962281" cy="593169"/>
          </a:xfrm>
          <a:prstGeom prst="rect">
            <a:avLst/>
          </a:prstGeom>
          <a:noFill/>
          <a:ln/>
        </p:spPr>
        <p:txBody>
          <a:bodyPr wrap="square" lIns="0" tIns="0" rIns="0" bIns="0" rtlCol="0" anchor="t"/>
          <a:lstStyle/>
          <a:p>
            <a:pPr rtl="1" algn="r" indent="0" marL="0">
              <a:lnSpc>
                <a:spcPts val="2300"/>
              </a:lnSpc>
              <a:buNone/>
            </a:pPr>
            <a:r>
              <a:rPr lang="en-US" sz="1450" dirty="0">
                <a:solidFill>
                  <a:srgbClr val="E5E0DF"/>
                </a:solidFill>
                <a:latin typeface="Roboto" pitchFamily="34" charset="0"/>
                <a:ea typeface="Roboto" pitchFamily="34" charset="-122"/>
                <a:cs typeface="Roboto" pitchFamily="34" charset="-120"/>
              </a:rPr>
              <a:t>تبدیل مایع به گاز مانند بخار شدن آب، بخار شدن الکل، بخار شدن بنزین</a:t>
            </a:r>
            <a:endParaRPr lang="en-US" sz="1450" dirty="0"/>
          </a:p>
        </p:txBody>
      </p:sp>
      <p:pic>
        <p:nvPicPr>
          <p:cNvPr id="13" name="Image 4" descr="preencoded.png">    </p:cNvPr>
          <p:cNvPicPr>
            <a:picLocks noChangeAspect="1"/>
          </p:cNvPicPr>
          <p:nvPr/>
        </p:nvPicPr>
        <p:blipFill>
          <a:blip r:embed="rId5"/>
          <a:stretch>
            <a:fillRect/>
          </a:stretch>
        </p:blipFill>
        <p:spPr>
          <a:xfrm>
            <a:off x="4981932" y="1459944"/>
            <a:ext cx="4666417" cy="4666417"/>
          </a:xfrm>
          <a:prstGeom prst="rect">
            <a:avLst/>
          </a:prstGeom>
        </p:spPr>
      </p:pic>
      <p:pic>
        <p:nvPicPr>
          <p:cNvPr id="14" name="Image 5" descr="preencoded.png">    </p:cNvPr>
          <p:cNvPicPr>
            <a:picLocks noChangeAspect="1"/>
          </p:cNvPicPr>
          <p:nvPr/>
        </p:nvPicPr>
        <p:blipFill>
          <a:blip r:embed="rId6"/>
          <a:stretch>
            <a:fillRect/>
          </a:stretch>
        </p:blipFill>
        <p:spPr>
          <a:xfrm>
            <a:off x="5567422" y="3900428"/>
            <a:ext cx="277416" cy="346710"/>
          </a:xfrm>
          <a:prstGeom prst="rect">
            <a:avLst/>
          </a:prstGeom>
        </p:spPr>
      </p:pic>
      <p:sp>
        <p:nvSpPr>
          <p:cNvPr id="15" name="Text 7"/>
          <p:cNvSpPr/>
          <p:nvPr/>
        </p:nvSpPr>
        <p:spPr>
          <a:xfrm>
            <a:off x="2478881" y="4944308"/>
            <a:ext cx="2317671" cy="289679"/>
          </a:xfrm>
          <a:prstGeom prst="rect">
            <a:avLst/>
          </a:prstGeom>
          <a:noFill/>
          <a:ln/>
        </p:spPr>
        <p:txBody>
          <a:bodyPr wrap="none" lIns="0" tIns="0" rIns="0" bIns="0" rtlCol="0" anchor="t"/>
          <a:lstStyle/>
          <a:p>
            <a:pPr rtl="1" algn="r" indent="0" marL="0">
              <a:lnSpc>
                <a:spcPts val="2250"/>
              </a:lnSpc>
              <a:buNone/>
            </a:pPr>
            <a:r>
              <a:rPr lang="en-US" sz="1800" dirty="0">
                <a:solidFill>
                  <a:srgbClr val="E5E0DF"/>
                </a:solidFill>
                <a:latin typeface="Roboto Mono Medium" pitchFamily="34" charset="0"/>
                <a:ea typeface="Roboto Mono Medium" pitchFamily="34" charset="-122"/>
                <a:cs typeface="Roboto Mono Medium" pitchFamily="34" charset="-120"/>
              </a:rPr>
              <a:t>میعان</a:t>
            </a:r>
            <a:endParaRPr lang="en-US" sz="1800" dirty="0"/>
          </a:p>
        </p:txBody>
      </p:sp>
      <p:sp>
        <p:nvSpPr>
          <p:cNvPr id="16" name="Text 8"/>
          <p:cNvSpPr/>
          <p:nvPr/>
        </p:nvSpPr>
        <p:spPr>
          <a:xfrm>
            <a:off x="648891" y="5345192"/>
            <a:ext cx="4147661" cy="593169"/>
          </a:xfrm>
          <a:prstGeom prst="rect">
            <a:avLst/>
          </a:prstGeom>
          <a:noFill/>
          <a:ln/>
        </p:spPr>
        <p:txBody>
          <a:bodyPr wrap="square" lIns="0" tIns="0" rIns="0" bIns="0" rtlCol="0" anchor="t"/>
          <a:lstStyle/>
          <a:p>
            <a:pPr rtl="1" algn="r" indent="0" marL="0">
              <a:lnSpc>
                <a:spcPts val="2300"/>
              </a:lnSpc>
              <a:buNone/>
            </a:pPr>
            <a:r>
              <a:rPr lang="en-US" sz="1450" dirty="0">
                <a:solidFill>
                  <a:srgbClr val="E5E0DF"/>
                </a:solidFill>
                <a:latin typeface="Roboto" pitchFamily="34" charset="0"/>
                <a:ea typeface="Roboto" pitchFamily="34" charset="-122"/>
                <a:cs typeface="Roboto" pitchFamily="34" charset="-120"/>
              </a:rPr>
              <a:t>تبدیل گاز به مایع، مانند تشکیل قطره آب روی کاشی حمام، تشکیل ابر در پشت اگزوز ماشین در روز سرد</a:t>
            </a:r>
            <a:endParaRPr lang="en-US" sz="1450" dirty="0"/>
          </a:p>
        </p:txBody>
      </p:sp>
      <p:pic>
        <p:nvPicPr>
          <p:cNvPr id="17" name="Image 6" descr="preencoded.png">    </p:cNvPr>
          <p:cNvPicPr>
            <a:picLocks noChangeAspect="1"/>
          </p:cNvPicPr>
          <p:nvPr/>
        </p:nvPicPr>
        <p:blipFill>
          <a:blip r:embed="rId7"/>
          <a:stretch>
            <a:fillRect/>
          </a:stretch>
        </p:blipFill>
        <p:spPr>
          <a:xfrm>
            <a:off x="4981932" y="1459944"/>
            <a:ext cx="4666417" cy="4666417"/>
          </a:xfrm>
          <a:prstGeom prst="rect">
            <a:avLst/>
          </a:prstGeom>
        </p:spPr>
      </p:pic>
      <p:pic>
        <p:nvPicPr>
          <p:cNvPr id="18" name="Image 7" descr="preencoded.png">    </p:cNvPr>
          <p:cNvPicPr>
            <a:picLocks noChangeAspect="1"/>
          </p:cNvPicPr>
          <p:nvPr/>
        </p:nvPicPr>
        <p:blipFill>
          <a:blip r:embed="rId8"/>
          <a:stretch>
            <a:fillRect/>
          </a:stretch>
        </p:blipFill>
        <p:spPr>
          <a:xfrm>
            <a:off x="6615053" y="5153442"/>
            <a:ext cx="277416" cy="346710"/>
          </a:xfrm>
          <a:prstGeom prst="rect">
            <a:avLst/>
          </a:prstGeom>
        </p:spPr>
      </p:pic>
      <p:sp>
        <p:nvSpPr>
          <p:cNvPr id="19" name="Text 9"/>
          <p:cNvSpPr/>
          <p:nvPr/>
        </p:nvSpPr>
        <p:spPr>
          <a:xfrm>
            <a:off x="9833729" y="4944308"/>
            <a:ext cx="2317671" cy="289679"/>
          </a:xfrm>
          <a:prstGeom prst="rect">
            <a:avLst/>
          </a:prstGeom>
          <a:noFill/>
          <a:ln/>
        </p:spPr>
        <p:txBody>
          <a:bodyPr wrap="none" lIns="0" tIns="0" rIns="0" bIns="0" rtlCol="0" anchor="t"/>
          <a:lstStyle/>
          <a:p>
            <a:pPr rtl="1" algn="l" indent="0" marL="0">
              <a:lnSpc>
                <a:spcPts val="2250"/>
              </a:lnSpc>
              <a:buNone/>
            </a:pPr>
            <a:r>
              <a:rPr lang="en-US" sz="1800" dirty="0">
                <a:solidFill>
                  <a:srgbClr val="E5E0DF"/>
                </a:solidFill>
                <a:latin typeface="Roboto Mono Medium" pitchFamily="34" charset="0"/>
                <a:ea typeface="Roboto Mono Medium" pitchFamily="34" charset="-122"/>
                <a:cs typeface="Roboto Mono Medium" pitchFamily="34" charset="-120"/>
              </a:rPr>
              <a:t>تصعید</a:t>
            </a:r>
            <a:endParaRPr lang="en-US" sz="1800" dirty="0"/>
          </a:p>
        </p:txBody>
      </p:sp>
      <p:sp>
        <p:nvSpPr>
          <p:cNvPr id="20" name="Text 10"/>
          <p:cNvSpPr/>
          <p:nvPr/>
        </p:nvSpPr>
        <p:spPr>
          <a:xfrm>
            <a:off x="9833729" y="5345192"/>
            <a:ext cx="4147780" cy="593169"/>
          </a:xfrm>
          <a:prstGeom prst="rect">
            <a:avLst/>
          </a:prstGeom>
          <a:noFill/>
          <a:ln/>
        </p:spPr>
        <p:txBody>
          <a:bodyPr wrap="square" lIns="0" tIns="0" rIns="0" bIns="0" rtlCol="0" anchor="t"/>
          <a:lstStyle/>
          <a:p>
            <a:pPr rtl="1" algn="l" indent="0" marL="0">
              <a:lnSpc>
                <a:spcPts val="2300"/>
              </a:lnSpc>
              <a:buNone/>
            </a:pPr>
            <a:r>
              <a:rPr lang="en-US" sz="1450" dirty="0">
                <a:solidFill>
                  <a:srgbClr val="E5E0DF"/>
                </a:solidFill>
                <a:latin typeface="Roboto" pitchFamily="34" charset="0"/>
                <a:ea typeface="Roboto" pitchFamily="34" charset="-122"/>
                <a:cs typeface="Roboto" pitchFamily="34" charset="-120"/>
              </a:rPr>
              <a:t>تبدیل مستقیم جامد به گاز مانند تبدیل قرص نفتالن به بخار، تبدیل برف به بخار</a:t>
            </a:r>
            <a:endParaRPr lang="en-US" sz="1450" dirty="0"/>
          </a:p>
        </p:txBody>
      </p:sp>
      <p:pic>
        <p:nvPicPr>
          <p:cNvPr id="21" name="Image 8" descr="preencoded.png">    </p:cNvPr>
          <p:cNvPicPr>
            <a:picLocks noChangeAspect="1"/>
          </p:cNvPicPr>
          <p:nvPr/>
        </p:nvPicPr>
        <p:blipFill>
          <a:blip r:embed="rId9"/>
          <a:stretch>
            <a:fillRect/>
          </a:stretch>
        </p:blipFill>
        <p:spPr>
          <a:xfrm>
            <a:off x="4981932" y="1459944"/>
            <a:ext cx="4666417" cy="4666417"/>
          </a:xfrm>
          <a:prstGeom prst="rect">
            <a:avLst/>
          </a:prstGeom>
        </p:spPr>
      </p:pic>
      <p:pic>
        <p:nvPicPr>
          <p:cNvPr id="22" name="Image 9" descr="preencoded.png">    </p:cNvPr>
          <p:cNvPicPr>
            <a:picLocks noChangeAspect="1"/>
          </p:cNvPicPr>
          <p:nvPr/>
        </p:nvPicPr>
        <p:blipFill>
          <a:blip r:embed="rId10"/>
          <a:stretch>
            <a:fillRect/>
          </a:stretch>
        </p:blipFill>
        <p:spPr>
          <a:xfrm>
            <a:off x="8223945" y="4872692"/>
            <a:ext cx="277416" cy="346710"/>
          </a:xfrm>
          <a:prstGeom prst="rect">
            <a:avLst/>
          </a:prstGeom>
        </p:spPr>
      </p:pic>
      <p:sp>
        <p:nvSpPr>
          <p:cNvPr id="23" name="Text 11"/>
          <p:cNvSpPr/>
          <p:nvPr/>
        </p:nvSpPr>
        <p:spPr>
          <a:xfrm>
            <a:off x="10019109" y="3296126"/>
            <a:ext cx="2317671" cy="289679"/>
          </a:xfrm>
          <a:prstGeom prst="rect">
            <a:avLst/>
          </a:prstGeom>
          <a:noFill/>
          <a:ln/>
        </p:spPr>
        <p:txBody>
          <a:bodyPr wrap="none" lIns="0" tIns="0" rIns="0" bIns="0" rtlCol="0" anchor="t"/>
          <a:lstStyle/>
          <a:p>
            <a:pPr rtl="1" algn="l" indent="0" marL="0">
              <a:lnSpc>
                <a:spcPts val="2250"/>
              </a:lnSpc>
              <a:buNone/>
            </a:pPr>
            <a:r>
              <a:rPr lang="en-US" sz="1800" dirty="0">
                <a:solidFill>
                  <a:srgbClr val="E5E0DF"/>
                </a:solidFill>
                <a:latin typeface="Roboto Mono Medium" pitchFamily="34" charset="0"/>
                <a:ea typeface="Roboto Mono Medium" pitchFamily="34" charset="-122"/>
                <a:cs typeface="Roboto Mono Medium" pitchFamily="34" charset="-120"/>
              </a:rPr>
              <a:t>چگالش</a:t>
            </a:r>
            <a:endParaRPr lang="en-US" sz="1800" dirty="0"/>
          </a:p>
        </p:txBody>
      </p:sp>
      <p:sp>
        <p:nvSpPr>
          <p:cNvPr id="24" name="Text 12"/>
          <p:cNvSpPr/>
          <p:nvPr/>
        </p:nvSpPr>
        <p:spPr>
          <a:xfrm>
            <a:off x="10019109" y="3697010"/>
            <a:ext cx="3962400" cy="593169"/>
          </a:xfrm>
          <a:prstGeom prst="rect">
            <a:avLst/>
          </a:prstGeom>
          <a:noFill/>
          <a:ln/>
        </p:spPr>
        <p:txBody>
          <a:bodyPr wrap="square" lIns="0" tIns="0" rIns="0" bIns="0" rtlCol="0" anchor="t"/>
          <a:lstStyle/>
          <a:p>
            <a:pPr rtl="1" algn="l" indent="0" marL="0">
              <a:lnSpc>
                <a:spcPts val="2300"/>
              </a:lnSpc>
              <a:buNone/>
            </a:pPr>
            <a:r>
              <a:rPr lang="en-US" sz="1450" dirty="0">
                <a:solidFill>
                  <a:srgbClr val="E5E0DF"/>
                </a:solidFill>
                <a:latin typeface="Roboto" pitchFamily="34" charset="0"/>
                <a:ea typeface="Roboto" pitchFamily="34" charset="-122"/>
                <a:cs typeface="Roboto" pitchFamily="34" charset="-120"/>
              </a:rPr>
              <a:t>تبدیل مستقیم گاز به جامد مانند تشکیل برف در آسمان، تشکیل برفک یخچال</a:t>
            </a:r>
            <a:endParaRPr lang="en-US" sz="1450" dirty="0"/>
          </a:p>
        </p:txBody>
      </p:sp>
      <p:pic>
        <p:nvPicPr>
          <p:cNvPr id="25" name="Image 10" descr="preencoded.png">    </p:cNvPr>
          <p:cNvPicPr>
            <a:picLocks noChangeAspect="1"/>
          </p:cNvPicPr>
          <p:nvPr/>
        </p:nvPicPr>
        <p:blipFill>
          <a:blip r:embed="rId11"/>
          <a:stretch>
            <a:fillRect/>
          </a:stretch>
        </p:blipFill>
        <p:spPr>
          <a:xfrm>
            <a:off x="4981932" y="1459944"/>
            <a:ext cx="4666417" cy="4666417"/>
          </a:xfrm>
          <a:prstGeom prst="rect">
            <a:avLst/>
          </a:prstGeom>
        </p:spPr>
      </p:pic>
      <p:pic>
        <p:nvPicPr>
          <p:cNvPr id="26" name="Image 11" descr="preencoded.png">    </p:cNvPr>
          <p:cNvPicPr>
            <a:picLocks noChangeAspect="1"/>
          </p:cNvPicPr>
          <p:nvPr/>
        </p:nvPicPr>
        <p:blipFill>
          <a:blip r:embed="rId12"/>
          <a:stretch>
            <a:fillRect/>
          </a:stretch>
        </p:blipFill>
        <p:spPr>
          <a:xfrm>
            <a:off x="8785205" y="3338929"/>
            <a:ext cx="277416" cy="346710"/>
          </a:xfrm>
          <a:prstGeom prst="rect">
            <a:avLst/>
          </a:prstGeom>
        </p:spPr>
      </p:pic>
      <p:pic>
        <p:nvPicPr>
          <p:cNvPr id="27" name="Image 12" descr="preencoded.png">    </p:cNvPr>
          <p:cNvPicPr>
            <a:picLocks noChangeAspect="1"/>
          </p:cNvPicPr>
          <p:nvPr/>
        </p:nvPicPr>
        <p:blipFill>
          <a:blip r:embed="rId13"/>
          <a:stretch>
            <a:fillRect/>
          </a:stretch>
        </p:blipFill>
        <p:spPr>
          <a:xfrm>
            <a:off x="11215449" y="6334958"/>
            <a:ext cx="2766060" cy="22326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207079" y="558046"/>
            <a:ext cx="8713113" cy="634127"/>
          </a:xfrm>
          <a:prstGeom prst="rect">
            <a:avLst/>
          </a:prstGeom>
          <a:noFill/>
          <a:ln/>
        </p:spPr>
        <p:txBody>
          <a:bodyPr wrap="none" lIns="0" tIns="0" rIns="0" bIns="0" rtlCol="0" anchor="t"/>
          <a:lstStyle/>
          <a:p>
            <a:pPr rtl="1" algn="r" indent="0" marL="0">
              <a:lnSpc>
                <a:spcPts val="4950"/>
              </a:lnSpc>
              <a:buNone/>
            </a:pPr>
            <a:r>
              <a:rPr lang="en-US" sz="3950" dirty="0">
                <a:solidFill>
                  <a:srgbClr val="DCFF50"/>
                </a:solidFill>
                <a:latin typeface="Roboto Mono Medium" pitchFamily="34" charset="0"/>
                <a:ea typeface="Roboto Mono Medium" pitchFamily="34" charset="-122"/>
                <a:cs typeface="Roboto Mono Medium" pitchFamily="34" charset="-120"/>
              </a:rPr>
              <a:t>عوامل موثر</a:t>
            </a:r>
            <a:pPr rtl="1" algn="r" indent="0" marL="0">
              <a:lnSpc>
                <a:spcPts val="4950"/>
              </a:lnSpc>
              <a:buNone/>
            </a:pPr>
            <a:r>
              <a:rPr lang="en-US" sz="3950" dirty="0">
                <a:solidFill>
                  <a:srgbClr val="FFFFFF"/>
                </a:solidFill>
                <a:latin typeface="Roboto Mono Medium" pitchFamily="34" charset="0"/>
                <a:ea typeface="Roboto Mono Medium" pitchFamily="34" charset="-122"/>
                <a:cs typeface="Roboto Mono Medium" pitchFamily="34" charset="-120"/>
              </a:rPr>
              <a:t> بر سرعت تغییرات شیمیایی</a:t>
            </a:r>
            <a:endParaRPr lang="en-US" sz="3950" dirty="0"/>
          </a:p>
        </p:txBody>
      </p:sp>
      <p:pic>
        <p:nvPicPr>
          <p:cNvPr id="3" name="Image 0" descr="preencoded.png">    </p:cNvPr>
          <p:cNvPicPr>
            <a:picLocks noChangeAspect="1"/>
          </p:cNvPicPr>
          <p:nvPr/>
        </p:nvPicPr>
        <p:blipFill>
          <a:blip r:embed="rId1"/>
          <a:stretch>
            <a:fillRect/>
          </a:stretch>
        </p:blipFill>
        <p:spPr>
          <a:xfrm>
            <a:off x="13412867" y="1597938"/>
            <a:ext cx="507325" cy="507325"/>
          </a:xfrm>
          <a:prstGeom prst="rect">
            <a:avLst/>
          </a:prstGeom>
        </p:spPr>
      </p:pic>
      <p:sp>
        <p:nvSpPr>
          <p:cNvPr id="4" name="Text 1"/>
          <p:cNvSpPr/>
          <p:nvPr/>
        </p:nvSpPr>
        <p:spPr>
          <a:xfrm>
            <a:off x="10622637" y="1718310"/>
            <a:ext cx="2536627" cy="317063"/>
          </a:xfrm>
          <a:prstGeom prst="rect">
            <a:avLst/>
          </a:prstGeom>
          <a:noFill/>
          <a:ln/>
        </p:spPr>
        <p:txBody>
          <a:bodyPr wrap="none" lIns="0" tIns="0" rIns="0" bIns="0" rtlCol="0" anchor="t"/>
          <a:lstStyle/>
          <a:p>
            <a:pPr rtl="1" algn="r" indent="0" marL="0">
              <a:lnSpc>
                <a:spcPts val="2450"/>
              </a:lnSpc>
              <a:buNone/>
            </a:pPr>
            <a:r>
              <a:rPr lang="en-US" sz="1950" dirty="0">
                <a:solidFill>
                  <a:srgbClr val="E5E0DF"/>
                </a:solidFill>
                <a:latin typeface="Roboto Mono Medium" pitchFamily="34" charset="0"/>
                <a:ea typeface="Roboto Mono Medium" pitchFamily="34" charset="-122"/>
                <a:cs typeface="Roboto Mono Medium" pitchFamily="34" charset="-120"/>
              </a:rPr>
              <a:t>دما</a:t>
            </a:r>
            <a:endParaRPr lang="en-US" sz="1950" dirty="0"/>
          </a:p>
        </p:txBody>
      </p:sp>
      <p:sp>
        <p:nvSpPr>
          <p:cNvPr id="5" name="Text 2"/>
          <p:cNvSpPr/>
          <p:nvPr/>
        </p:nvSpPr>
        <p:spPr>
          <a:xfrm>
            <a:off x="9685973" y="2157055"/>
            <a:ext cx="3473291" cy="1622822"/>
          </a:xfrm>
          <a:prstGeom prst="rect">
            <a:avLst/>
          </a:prstGeom>
          <a:noFill/>
          <a:ln/>
        </p:spPr>
        <p:txBody>
          <a:bodyPr wrap="square" lIns="0" tIns="0" rIns="0" bIns="0" rtlCol="0" anchor="t"/>
          <a:lstStyle/>
          <a:p>
            <a:pPr rtl="1" algn="r" indent="0" marL="0">
              <a:lnSpc>
                <a:spcPts val="2550"/>
              </a:lnSpc>
              <a:buNone/>
            </a:pPr>
            <a:r>
              <a:rPr lang="en-US" sz="1550" dirty="0">
                <a:solidFill>
                  <a:srgbClr val="E5E0DF"/>
                </a:solidFill>
                <a:latin typeface="Roboto" pitchFamily="34" charset="0"/>
                <a:ea typeface="Roboto" pitchFamily="34" charset="-122"/>
                <a:cs typeface="Roboto" pitchFamily="34" charset="-120"/>
              </a:rPr>
              <a:t>با افزایش دما، سرعت حرکت مولکول ها و برخورد آن ها با یکدیگر افزایش می یابد؛ بنابراین تعداد مولکول بیشتری در واحد زمان در واکنش شرکت می کنند و سرعت واکنش افزایش می یابد.</a:t>
            </a:r>
            <a:endParaRPr lang="en-US" sz="1550" dirty="0"/>
          </a:p>
        </p:txBody>
      </p:sp>
      <p:pic>
        <p:nvPicPr>
          <p:cNvPr id="6" name="Image 1" descr="preencoded.png">    </p:cNvPr>
          <p:cNvPicPr>
            <a:picLocks noChangeAspect="1"/>
          </p:cNvPicPr>
          <p:nvPr/>
        </p:nvPicPr>
        <p:blipFill>
          <a:blip r:embed="rId2"/>
          <a:stretch>
            <a:fillRect/>
          </a:stretch>
        </p:blipFill>
        <p:spPr>
          <a:xfrm>
            <a:off x="8925044" y="1597938"/>
            <a:ext cx="507325" cy="507325"/>
          </a:xfrm>
          <a:prstGeom prst="rect">
            <a:avLst/>
          </a:prstGeom>
        </p:spPr>
      </p:pic>
      <p:sp>
        <p:nvSpPr>
          <p:cNvPr id="7" name="Text 3"/>
          <p:cNvSpPr/>
          <p:nvPr/>
        </p:nvSpPr>
        <p:spPr>
          <a:xfrm>
            <a:off x="6126123" y="1718310"/>
            <a:ext cx="2545318" cy="317063"/>
          </a:xfrm>
          <a:prstGeom prst="rect">
            <a:avLst/>
          </a:prstGeom>
          <a:noFill/>
          <a:ln/>
        </p:spPr>
        <p:txBody>
          <a:bodyPr wrap="none" lIns="0" tIns="0" rIns="0" bIns="0" rtlCol="0" anchor="t"/>
          <a:lstStyle/>
          <a:p>
            <a:pPr rtl="1" algn="r" indent="0" marL="0">
              <a:lnSpc>
                <a:spcPts val="2450"/>
              </a:lnSpc>
              <a:buNone/>
            </a:pPr>
            <a:r>
              <a:rPr lang="en-US" sz="1950" dirty="0">
                <a:solidFill>
                  <a:srgbClr val="E5E0DF"/>
                </a:solidFill>
                <a:latin typeface="Roboto Mono Medium" pitchFamily="34" charset="0"/>
                <a:ea typeface="Roboto Mono Medium" pitchFamily="34" charset="-122"/>
                <a:cs typeface="Roboto Mono Medium" pitchFamily="34" charset="-120"/>
              </a:rPr>
              <a:t>اندازه سطح تماس مواد</a:t>
            </a:r>
            <a:endParaRPr lang="en-US" sz="1950" dirty="0"/>
          </a:p>
        </p:txBody>
      </p:sp>
      <p:sp>
        <p:nvSpPr>
          <p:cNvPr id="8" name="Text 4"/>
          <p:cNvSpPr/>
          <p:nvPr/>
        </p:nvSpPr>
        <p:spPr>
          <a:xfrm>
            <a:off x="5198150" y="2157055"/>
            <a:ext cx="3473291" cy="1298258"/>
          </a:xfrm>
          <a:prstGeom prst="rect">
            <a:avLst/>
          </a:prstGeom>
          <a:noFill/>
          <a:ln/>
        </p:spPr>
        <p:txBody>
          <a:bodyPr wrap="square" lIns="0" tIns="0" rIns="0" bIns="0" rtlCol="0" anchor="t"/>
          <a:lstStyle/>
          <a:p>
            <a:pPr rtl="1" algn="r" indent="0" marL="0">
              <a:lnSpc>
                <a:spcPts val="2550"/>
              </a:lnSpc>
              <a:buNone/>
            </a:pPr>
            <a:r>
              <a:rPr lang="en-US" sz="1550" dirty="0">
                <a:solidFill>
                  <a:srgbClr val="E5E0DF"/>
                </a:solidFill>
                <a:latin typeface="Roboto" pitchFamily="34" charset="0"/>
                <a:ea typeface="Roboto" pitchFamily="34" charset="-122"/>
                <a:cs typeface="Roboto" pitchFamily="34" charset="-120"/>
              </a:rPr>
              <a:t>با افزایش سطح تماس مواد با یکدیگر در هنگام واکنش تغییر شیمیایی سریعتر اتفاق می افتد، زیرا تعداد برخورد مولکول ها با بکدیگر افزایش می یابد.</a:t>
            </a:r>
            <a:endParaRPr lang="en-US" sz="1550" dirty="0"/>
          </a:p>
        </p:txBody>
      </p:sp>
      <p:pic>
        <p:nvPicPr>
          <p:cNvPr id="9" name="Image 2" descr="preencoded.png">    </p:cNvPr>
          <p:cNvPicPr>
            <a:picLocks noChangeAspect="1"/>
          </p:cNvPicPr>
          <p:nvPr/>
        </p:nvPicPr>
        <p:blipFill>
          <a:blip r:embed="rId3"/>
          <a:stretch>
            <a:fillRect/>
          </a:stretch>
        </p:blipFill>
        <p:spPr>
          <a:xfrm>
            <a:off x="4437221" y="1597938"/>
            <a:ext cx="507325" cy="507325"/>
          </a:xfrm>
          <a:prstGeom prst="rect">
            <a:avLst/>
          </a:prstGeom>
        </p:spPr>
      </p:pic>
      <p:sp>
        <p:nvSpPr>
          <p:cNvPr id="10" name="Text 5"/>
          <p:cNvSpPr/>
          <p:nvPr/>
        </p:nvSpPr>
        <p:spPr>
          <a:xfrm>
            <a:off x="1646992" y="1718310"/>
            <a:ext cx="2536627" cy="317063"/>
          </a:xfrm>
          <a:prstGeom prst="rect">
            <a:avLst/>
          </a:prstGeom>
          <a:noFill/>
          <a:ln/>
        </p:spPr>
        <p:txBody>
          <a:bodyPr wrap="none" lIns="0" tIns="0" rIns="0" bIns="0" rtlCol="0" anchor="t"/>
          <a:lstStyle/>
          <a:p>
            <a:pPr rtl="1" algn="r" indent="0" marL="0">
              <a:lnSpc>
                <a:spcPts val="2450"/>
              </a:lnSpc>
              <a:buNone/>
            </a:pPr>
            <a:r>
              <a:rPr lang="en-US" sz="1950" dirty="0">
                <a:solidFill>
                  <a:srgbClr val="E5E0DF"/>
                </a:solidFill>
                <a:latin typeface="Roboto Mono Medium" pitchFamily="34" charset="0"/>
                <a:ea typeface="Roboto Mono Medium" pitchFamily="34" charset="-122"/>
                <a:cs typeface="Roboto Mono Medium" pitchFamily="34" charset="-120"/>
              </a:rPr>
              <a:t>نوع مواد اولیه</a:t>
            </a:r>
            <a:endParaRPr lang="en-US" sz="1950" dirty="0"/>
          </a:p>
        </p:txBody>
      </p:sp>
      <p:sp>
        <p:nvSpPr>
          <p:cNvPr id="11" name="Text 6"/>
          <p:cNvSpPr/>
          <p:nvPr/>
        </p:nvSpPr>
        <p:spPr>
          <a:xfrm>
            <a:off x="710327" y="2157055"/>
            <a:ext cx="3473291" cy="973693"/>
          </a:xfrm>
          <a:prstGeom prst="rect">
            <a:avLst/>
          </a:prstGeom>
          <a:noFill/>
          <a:ln/>
        </p:spPr>
        <p:txBody>
          <a:bodyPr wrap="square" lIns="0" tIns="0" rIns="0" bIns="0" rtlCol="0" anchor="t"/>
          <a:lstStyle/>
          <a:p>
            <a:pPr rtl="1" algn="r" indent="0" marL="0">
              <a:lnSpc>
                <a:spcPts val="2550"/>
              </a:lnSpc>
              <a:buNone/>
            </a:pPr>
            <a:r>
              <a:rPr lang="en-US" sz="1550" dirty="0">
                <a:solidFill>
                  <a:srgbClr val="E5E0DF"/>
                </a:solidFill>
                <a:latin typeface="Roboto" pitchFamily="34" charset="0"/>
                <a:ea typeface="Roboto" pitchFamily="34" charset="-122"/>
                <a:cs typeface="Roboto" pitchFamily="34" charset="-120"/>
              </a:rPr>
              <a:t>برخی مواد به دلیل نوع اتم ها و مولکول هایشان، آمادگی بیشتری برای شرکت در تغییرات شیمیایی دارند.</a:t>
            </a:r>
            <a:endParaRPr lang="en-US" sz="1550" dirty="0"/>
          </a:p>
        </p:txBody>
      </p:sp>
      <p:pic>
        <p:nvPicPr>
          <p:cNvPr id="12" name="Image 3" descr="preencoded.png">    </p:cNvPr>
          <p:cNvPicPr>
            <a:picLocks noChangeAspect="1"/>
          </p:cNvPicPr>
          <p:nvPr/>
        </p:nvPicPr>
        <p:blipFill>
          <a:blip r:embed="rId4"/>
          <a:stretch>
            <a:fillRect/>
          </a:stretch>
        </p:blipFill>
        <p:spPr>
          <a:xfrm>
            <a:off x="13412867" y="4008120"/>
            <a:ext cx="507325" cy="507325"/>
          </a:xfrm>
          <a:prstGeom prst="rect">
            <a:avLst/>
          </a:prstGeom>
        </p:spPr>
      </p:pic>
      <p:sp>
        <p:nvSpPr>
          <p:cNvPr id="13" name="Text 7"/>
          <p:cNvSpPr/>
          <p:nvPr/>
        </p:nvSpPr>
        <p:spPr>
          <a:xfrm>
            <a:off x="10622637" y="4128492"/>
            <a:ext cx="2536627" cy="317063"/>
          </a:xfrm>
          <a:prstGeom prst="rect">
            <a:avLst/>
          </a:prstGeom>
          <a:noFill/>
          <a:ln/>
        </p:spPr>
        <p:txBody>
          <a:bodyPr wrap="none" lIns="0" tIns="0" rIns="0" bIns="0" rtlCol="0" anchor="t"/>
          <a:lstStyle/>
          <a:p>
            <a:pPr rtl="1" algn="r" indent="0" marL="0">
              <a:lnSpc>
                <a:spcPts val="2450"/>
              </a:lnSpc>
              <a:buNone/>
            </a:pPr>
            <a:r>
              <a:rPr lang="en-US" sz="1950" dirty="0">
                <a:solidFill>
                  <a:srgbClr val="E5E0DF"/>
                </a:solidFill>
                <a:latin typeface="Roboto Mono Medium" pitchFamily="34" charset="0"/>
                <a:ea typeface="Roboto Mono Medium" pitchFamily="34" charset="-122"/>
                <a:cs typeface="Roboto Mono Medium" pitchFamily="34" charset="-120"/>
              </a:rPr>
              <a:t>فشار</a:t>
            </a:r>
            <a:endParaRPr lang="en-US" sz="1950" dirty="0"/>
          </a:p>
        </p:txBody>
      </p:sp>
      <p:sp>
        <p:nvSpPr>
          <p:cNvPr id="14" name="Text 8"/>
          <p:cNvSpPr/>
          <p:nvPr/>
        </p:nvSpPr>
        <p:spPr>
          <a:xfrm>
            <a:off x="7442002" y="4567238"/>
            <a:ext cx="5717262" cy="973693"/>
          </a:xfrm>
          <a:prstGeom prst="rect">
            <a:avLst/>
          </a:prstGeom>
          <a:noFill/>
          <a:ln/>
        </p:spPr>
        <p:txBody>
          <a:bodyPr wrap="square" lIns="0" tIns="0" rIns="0" bIns="0" rtlCol="0" anchor="t"/>
          <a:lstStyle/>
          <a:p>
            <a:pPr rtl="1" algn="r" indent="0" marL="0">
              <a:lnSpc>
                <a:spcPts val="2550"/>
              </a:lnSpc>
              <a:buNone/>
            </a:pPr>
            <a:r>
              <a:rPr lang="en-US" sz="1550" dirty="0">
                <a:solidFill>
                  <a:srgbClr val="E5E0DF"/>
                </a:solidFill>
                <a:latin typeface="Roboto" pitchFamily="34" charset="0"/>
                <a:ea typeface="Roboto" pitchFamily="34" charset="-122"/>
                <a:cs typeface="Roboto" pitchFamily="34" charset="-120"/>
              </a:rPr>
              <a:t>افزایش فشار، فقط در گازها باعث افزایش سرعت و تغییر شیمیایی می شود، با فشردن مولکول های گازهای مختلف به یکدیگر، تعداد برخوردهای بین آنها افزایش می یابد.</a:t>
            </a:r>
            <a:endParaRPr lang="en-US" sz="1550" dirty="0"/>
          </a:p>
        </p:txBody>
      </p:sp>
      <p:pic>
        <p:nvPicPr>
          <p:cNvPr id="15" name="Image 4" descr="preencoded.png">    </p:cNvPr>
          <p:cNvPicPr>
            <a:picLocks noChangeAspect="1"/>
          </p:cNvPicPr>
          <p:nvPr/>
        </p:nvPicPr>
        <p:blipFill>
          <a:blip r:embed="rId5"/>
          <a:stretch>
            <a:fillRect/>
          </a:stretch>
        </p:blipFill>
        <p:spPr>
          <a:xfrm>
            <a:off x="6681073" y="4008120"/>
            <a:ext cx="507325" cy="507325"/>
          </a:xfrm>
          <a:prstGeom prst="rect">
            <a:avLst/>
          </a:prstGeom>
        </p:spPr>
      </p:pic>
      <p:sp>
        <p:nvSpPr>
          <p:cNvPr id="16" name="Text 9"/>
          <p:cNvSpPr/>
          <p:nvPr/>
        </p:nvSpPr>
        <p:spPr>
          <a:xfrm>
            <a:off x="3599021" y="4128492"/>
            <a:ext cx="2828449" cy="317063"/>
          </a:xfrm>
          <a:prstGeom prst="rect">
            <a:avLst/>
          </a:prstGeom>
          <a:noFill/>
          <a:ln/>
        </p:spPr>
        <p:txBody>
          <a:bodyPr wrap="none" lIns="0" tIns="0" rIns="0" bIns="0" rtlCol="0" anchor="t"/>
          <a:lstStyle/>
          <a:p>
            <a:pPr rtl="1" algn="r" indent="0" marL="0">
              <a:lnSpc>
                <a:spcPts val="2450"/>
              </a:lnSpc>
              <a:buNone/>
            </a:pPr>
            <a:r>
              <a:rPr lang="en-US" sz="1950" dirty="0">
                <a:solidFill>
                  <a:srgbClr val="E5E0DF"/>
                </a:solidFill>
                <a:latin typeface="Roboto Mono Medium" pitchFamily="34" charset="0"/>
                <a:ea typeface="Roboto Mono Medium" pitchFamily="34" charset="-122"/>
                <a:cs typeface="Roboto Mono Medium" pitchFamily="34" charset="-120"/>
              </a:rPr>
              <a:t>غلظت مواد واکنش دهنده</a:t>
            </a:r>
            <a:endParaRPr lang="en-US" sz="1950" dirty="0"/>
          </a:p>
        </p:txBody>
      </p:sp>
      <p:sp>
        <p:nvSpPr>
          <p:cNvPr id="17" name="Text 10"/>
          <p:cNvSpPr/>
          <p:nvPr/>
        </p:nvSpPr>
        <p:spPr>
          <a:xfrm>
            <a:off x="710208" y="4567238"/>
            <a:ext cx="5717262" cy="1298258"/>
          </a:xfrm>
          <a:prstGeom prst="rect">
            <a:avLst/>
          </a:prstGeom>
          <a:noFill/>
          <a:ln/>
        </p:spPr>
        <p:txBody>
          <a:bodyPr wrap="square" lIns="0" tIns="0" rIns="0" bIns="0" rtlCol="0" anchor="t"/>
          <a:lstStyle/>
          <a:p>
            <a:pPr rtl="1" algn="r" indent="0" marL="0">
              <a:lnSpc>
                <a:spcPts val="2550"/>
              </a:lnSpc>
              <a:buNone/>
            </a:pPr>
            <a:r>
              <a:rPr lang="en-US" sz="1550" dirty="0">
                <a:solidFill>
                  <a:srgbClr val="E5E0DF"/>
                </a:solidFill>
                <a:latin typeface="Roboto" pitchFamily="34" charset="0"/>
                <a:ea typeface="Roboto" pitchFamily="34" charset="-122"/>
                <a:cs typeface="Roboto" pitchFamily="34" charset="-120"/>
              </a:rPr>
              <a:t>غلظت بیشتر یعنی ماده ای که تعداد مولکول های آن در یک حجم ثابت، بیشتر از بقیه باشد. با افزایش غلظت مواد واکنش دهنده می توان تعداد مولکول های برخورد کننده با یکدیگر را افزایش داد و سرعت تغییر شیمیایی را بالا برد.</a:t>
            </a:r>
            <a:endParaRPr lang="en-US" sz="1550" dirty="0"/>
          </a:p>
        </p:txBody>
      </p:sp>
      <p:pic>
        <p:nvPicPr>
          <p:cNvPr id="18" name="Image 5" descr="preencoded.png">    </p:cNvPr>
          <p:cNvPicPr>
            <a:picLocks noChangeAspect="1"/>
          </p:cNvPicPr>
          <p:nvPr/>
        </p:nvPicPr>
        <p:blipFill>
          <a:blip r:embed="rId6"/>
          <a:stretch>
            <a:fillRect/>
          </a:stretch>
        </p:blipFill>
        <p:spPr>
          <a:xfrm>
            <a:off x="8311872" y="6093738"/>
            <a:ext cx="5608320" cy="16078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10601920" y="380167"/>
            <a:ext cx="3456384" cy="431959"/>
          </a:xfrm>
          <a:prstGeom prst="rect">
            <a:avLst/>
          </a:prstGeom>
          <a:noFill/>
          <a:ln/>
        </p:spPr>
        <p:txBody>
          <a:bodyPr wrap="none" lIns="0" tIns="0" rIns="0" bIns="0" rtlCol="0" anchor="t"/>
          <a:lstStyle/>
          <a:p>
            <a:pPr rtl="1" algn="r" indent="0" marL="0">
              <a:lnSpc>
                <a:spcPts val="3400"/>
              </a:lnSpc>
              <a:buNone/>
            </a:pPr>
            <a:r>
              <a:rPr lang="en-US" sz="2700" dirty="0">
                <a:solidFill>
                  <a:srgbClr val="FFFFFF"/>
                </a:solidFill>
                <a:latin typeface="Roboto Mono Medium" pitchFamily="34" charset="0"/>
                <a:ea typeface="Roboto Mono Medium" pitchFamily="34" charset="-122"/>
                <a:cs typeface="Roboto Mono Medium" pitchFamily="34" charset="-120"/>
              </a:rPr>
              <a:t>درس 3: </a:t>
            </a:r>
            <a:pPr rtl="1" algn="r" indent="0" marL="0">
              <a:lnSpc>
                <a:spcPts val="3400"/>
              </a:lnSpc>
              <a:buNone/>
            </a:pPr>
            <a:r>
              <a:rPr lang="en-US" sz="2700" dirty="0">
                <a:solidFill>
                  <a:srgbClr val="DCFF50"/>
                </a:solidFill>
                <a:latin typeface="Roboto Mono Medium" pitchFamily="34" charset="0"/>
                <a:ea typeface="Roboto Mono Medium" pitchFamily="34" charset="-122"/>
                <a:cs typeface="Roboto Mono Medium" pitchFamily="34" charset="-120"/>
              </a:rPr>
              <a:t>رنگین کمان</a:t>
            </a:r>
            <a:endParaRPr lang="en-US" sz="2700" dirty="0"/>
          </a:p>
        </p:txBody>
      </p:sp>
      <p:sp>
        <p:nvSpPr>
          <p:cNvPr id="3" name="Text 1"/>
          <p:cNvSpPr/>
          <p:nvPr/>
        </p:nvSpPr>
        <p:spPr>
          <a:xfrm>
            <a:off x="5418415" y="1157645"/>
            <a:ext cx="1728192" cy="216098"/>
          </a:xfrm>
          <a:prstGeom prst="rect">
            <a:avLst/>
          </a:prstGeom>
          <a:noFill/>
          <a:ln/>
        </p:spPr>
        <p:txBody>
          <a:bodyPr wrap="none" lIns="0" tIns="0" rIns="0" bIns="0" rtlCol="0" anchor="t"/>
          <a:lstStyle/>
          <a:p>
            <a:pPr rtl="1" algn="r" indent="0" marL="0">
              <a:lnSpc>
                <a:spcPts val="1700"/>
              </a:lnSpc>
              <a:buNone/>
            </a:pPr>
            <a:r>
              <a:rPr lang="en-US" sz="1350" dirty="0">
                <a:solidFill>
                  <a:srgbClr val="FFFFFF"/>
                </a:solidFill>
                <a:latin typeface="Roboto Mono Medium" pitchFamily="34" charset="0"/>
                <a:ea typeface="Roboto Mono Medium" pitchFamily="34" charset="-122"/>
                <a:cs typeface="Roboto Mono Medium" pitchFamily="34" charset="-120"/>
              </a:rPr>
              <a:t>اجسام</a:t>
            </a:r>
            <a:endParaRPr lang="en-US" sz="1350" dirty="0"/>
          </a:p>
        </p:txBody>
      </p:sp>
      <p:sp>
        <p:nvSpPr>
          <p:cNvPr id="4" name="Text 2"/>
          <p:cNvSpPr/>
          <p:nvPr/>
        </p:nvSpPr>
        <p:spPr>
          <a:xfrm>
            <a:off x="572095" y="1511975"/>
            <a:ext cx="6574512" cy="221099"/>
          </a:xfrm>
          <a:prstGeom prst="rect">
            <a:avLst/>
          </a:prstGeom>
          <a:noFill/>
          <a:ln/>
        </p:spPr>
        <p:txBody>
          <a:bodyPr wrap="none" lIns="0" tIns="0" rIns="0" bIns="0" rtlCol="0" anchor="t"/>
          <a:lstStyle/>
          <a:p>
            <a:pPr rtl="1" algn="r" indent="0" marL="0">
              <a:lnSpc>
                <a:spcPts val="1700"/>
              </a:lnSpc>
              <a:buNone/>
            </a:pPr>
            <a:r>
              <a:rPr lang="en-US" sz="1050" dirty="0">
                <a:solidFill>
                  <a:srgbClr val="E5E0DF"/>
                </a:solidFill>
                <a:latin typeface="Roboto" pitchFamily="34" charset="0"/>
                <a:ea typeface="Roboto" pitchFamily="34" charset="-122"/>
                <a:cs typeface="Roboto" pitchFamily="34" charset="-120"/>
              </a:rPr>
              <a:t>اجسام اطراف ما دو نوع، چشمه ی نور (منیر) یا غیرمنیر هستند.</a:t>
            </a:r>
            <a:endParaRPr lang="en-US" sz="1050" dirty="0"/>
          </a:p>
        </p:txBody>
      </p:sp>
      <p:pic>
        <p:nvPicPr>
          <p:cNvPr id="5" name="Image 0" descr="preencoded.png">    </p:cNvPr>
          <p:cNvPicPr>
            <a:picLocks noChangeAspect="1"/>
          </p:cNvPicPr>
          <p:nvPr/>
        </p:nvPicPr>
        <p:blipFill>
          <a:blip r:embed="rId1"/>
          <a:stretch>
            <a:fillRect/>
          </a:stretch>
        </p:blipFill>
        <p:spPr>
          <a:xfrm>
            <a:off x="1507808" y="1888569"/>
            <a:ext cx="5638800" cy="3573780"/>
          </a:xfrm>
          <a:prstGeom prst="rect">
            <a:avLst/>
          </a:prstGeom>
        </p:spPr>
      </p:pic>
      <p:sp>
        <p:nvSpPr>
          <p:cNvPr id="6" name="Text 3"/>
          <p:cNvSpPr/>
          <p:nvPr/>
        </p:nvSpPr>
        <p:spPr>
          <a:xfrm>
            <a:off x="12337733" y="1157645"/>
            <a:ext cx="1728192" cy="216098"/>
          </a:xfrm>
          <a:prstGeom prst="rect">
            <a:avLst/>
          </a:prstGeom>
          <a:noFill/>
          <a:ln/>
        </p:spPr>
        <p:txBody>
          <a:bodyPr wrap="none" lIns="0" tIns="0" rIns="0" bIns="0" rtlCol="0" anchor="t"/>
          <a:lstStyle/>
          <a:p>
            <a:pPr rtl="1" algn="r" indent="0" marL="0">
              <a:lnSpc>
                <a:spcPts val="1700"/>
              </a:lnSpc>
              <a:buNone/>
            </a:pPr>
            <a:r>
              <a:rPr lang="en-US" sz="1350" dirty="0">
                <a:solidFill>
                  <a:srgbClr val="FFFFFF"/>
                </a:solidFill>
                <a:latin typeface="Roboto Mono Medium" pitchFamily="34" charset="0"/>
                <a:ea typeface="Roboto Mono Medium" pitchFamily="34" charset="-122"/>
                <a:cs typeface="Roboto Mono Medium" pitchFamily="34" charset="-120"/>
              </a:rPr>
              <a:t>اجسام در برابر نور</a:t>
            </a:r>
            <a:endParaRPr lang="en-US" sz="1350" dirty="0"/>
          </a:p>
        </p:txBody>
      </p:sp>
      <p:pic>
        <p:nvPicPr>
          <p:cNvPr id="7" name="Image 1" descr="preencoded.png">    </p:cNvPr>
          <p:cNvPicPr>
            <a:picLocks noChangeAspect="1"/>
          </p:cNvPicPr>
          <p:nvPr/>
        </p:nvPicPr>
        <p:blipFill>
          <a:blip r:embed="rId2"/>
          <a:stretch>
            <a:fillRect/>
          </a:stretch>
        </p:blipFill>
        <p:spPr>
          <a:xfrm>
            <a:off x="8221385" y="1529239"/>
            <a:ext cx="5844540" cy="2362200"/>
          </a:xfrm>
          <a:prstGeom prst="rect">
            <a:avLst/>
          </a:prstGeom>
        </p:spPr>
      </p:pic>
      <p:sp>
        <p:nvSpPr>
          <p:cNvPr id="8" name="Text 4"/>
          <p:cNvSpPr/>
          <p:nvPr/>
        </p:nvSpPr>
        <p:spPr>
          <a:xfrm>
            <a:off x="12330113" y="5825133"/>
            <a:ext cx="1728192" cy="216098"/>
          </a:xfrm>
          <a:prstGeom prst="rect">
            <a:avLst/>
          </a:prstGeom>
          <a:noFill/>
          <a:ln/>
        </p:spPr>
        <p:txBody>
          <a:bodyPr wrap="none" lIns="0" tIns="0" rIns="0" bIns="0" rtlCol="0" anchor="t"/>
          <a:lstStyle/>
          <a:p>
            <a:pPr rtl="1" algn="r" indent="0" marL="0">
              <a:lnSpc>
                <a:spcPts val="1700"/>
              </a:lnSpc>
              <a:buNone/>
            </a:pPr>
            <a:r>
              <a:rPr lang="en-US" sz="1350" dirty="0">
                <a:solidFill>
                  <a:srgbClr val="FFFFFF"/>
                </a:solidFill>
                <a:latin typeface="Roboto Mono Medium" pitchFamily="34" charset="0"/>
                <a:ea typeface="Roboto Mono Medium" pitchFamily="34" charset="-122"/>
                <a:cs typeface="Roboto Mono Medium" pitchFamily="34" charset="-120"/>
              </a:rPr>
              <a:t>علت دیدن اجسام:</a:t>
            </a:r>
            <a:endParaRPr lang="en-US" sz="1350" dirty="0"/>
          </a:p>
        </p:txBody>
      </p:sp>
      <p:sp>
        <p:nvSpPr>
          <p:cNvPr id="9" name="Text 5"/>
          <p:cNvSpPr/>
          <p:nvPr/>
        </p:nvSpPr>
        <p:spPr>
          <a:xfrm>
            <a:off x="572095" y="6248519"/>
            <a:ext cx="13486209" cy="221099"/>
          </a:xfrm>
          <a:prstGeom prst="rect">
            <a:avLst/>
          </a:prstGeom>
          <a:noFill/>
          <a:ln/>
        </p:spPr>
        <p:txBody>
          <a:bodyPr wrap="none" lIns="0" tIns="0" rIns="0" bIns="0" rtlCol="0" anchor="t"/>
          <a:lstStyle/>
          <a:p>
            <a:pPr rtl="1" algn="r" marL="342900" indent="-342900">
              <a:lnSpc>
                <a:spcPts val="1700"/>
              </a:lnSpc>
              <a:buSzPct val="100000"/>
              <a:buFont typeface="+mj-lt"/>
              <a:buAutoNum type="arabicPeriod" startAt="1"/>
            </a:pPr>
            <a:r>
              <a:rPr lang="en-US" sz="1050" dirty="0">
                <a:solidFill>
                  <a:srgbClr val="E5E0DF"/>
                </a:solidFill>
                <a:latin typeface="Roboto" pitchFamily="34" charset="0"/>
                <a:ea typeface="Roboto" pitchFamily="34" charset="-122"/>
                <a:cs typeface="Roboto" pitchFamily="34" charset="-120"/>
              </a:rPr>
              <a:t>جسم منیر است و نور آن به چشم ما می رسد. مانند خورشید، لامپ روشن، تلویزیون روشن و ...</a:t>
            </a:r>
            <a:endParaRPr lang="en-US" sz="1050" dirty="0"/>
          </a:p>
        </p:txBody>
      </p:sp>
      <p:sp>
        <p:nvSpPr>
          <p:cNvPr id="10" name="Text 6"/>
          <p:cNvSpPr/>
          <p:nvPr/>
        </p:nvSpPr>
        <p:spPr>
          <a:xfrm>
            <a:off x="572095" y="6517958"/>
            <a:ext cx="13486209" cy="221099"/>
          </a:xfrm>
          <a:prstGeom prst="rect">
            <a:avLst/>
          </a:prstGeom>
          <a:noFill/>
          <a:ln/>
        </p:spPr>
        <p:txBody>
          <a:bodyPr wrap="none" lIns="0" tIns="0" rIns="0" bIns="0" rtlCol="0" anchor="t"/>
          <a:lstStyle/>
          <a:p>
            <a:pPr rtl="1" algn="r" marL="342900" indent="-342900">
              <a:lnSpc>
                <a:spcPts val="1700"/>
              </a:lnSpc>
              <a:buSzPct val="100000"/>
              <a:buFont typeface="+mj-lt"/>
              <a:buAutoNum type="arabicPeriod" startAt="2"/>
            </a:pPr>
            <a:r>
              <a:rPr lang="en-US" sz="1050" dirty="0">
                <a:solidFill>
                  <a:srgbClr val="E5E0DF"/>
                </a:solidFill>
                <a:latin typeface="Roboto" pitchFamily="34" charset="0"/>
                <a:ea typeface="Roboto" pitchFamily="34" charset="-122"/>
                <a:cs typeface="Roboto" pitchFamily="34" charset="-120"/>
              </a:rPr>
              <a:t>جسم غیرمنیر است و نور اجسام منیر را بازتاب می کند. مانند دیدن کتاب، توپ و ...</a:t>
            </a:r>
            <a:endParaRPr lang="en-US" sz="1050" dirty="0"/>
          </a:p>
        </p:txBody>
      </p:sp>
      <p:sp>
        <p:nvSpPr>
          <p:cNvPr id="11" name="Text 7"/>
          <p:cNvSpPr/>
          <p:nvPr/>
        </p:nvSpPr>
        <p:spPr>
          <a:xfrm>
            <a:off x="12330113" y="6946344"/>
            <a:ext cx="1728192" cy="216098"/>
          </a:xfrm>
          <a:prstGeom prst="rect">
            <a:avLst/>
          </a:prstGeom>
          <a:noFill/>
          <a:ln/>
        </p:spPr>
        <p:txBody>
          <a:bodyPr wrap="none" lIns="0" tIns="0" rIns="0" bIns="0" rtlCol="0" anchor="t"/>
          <a:lstStyle/>
          <a:p>
            <a:pPr rtl="1" algn="r" indent="0" marL="0">
              <a:lnSpc>
                <a:spcPts val="1700"/>
              </a:lnSpc>
              <a:buNone/>
            </a:pPr>
            <a:r>
              <a:rPr lang="en-US" sz="1350" dirty="0">
                <a:solidFill>
                  <a:srgbClr val="FFFFFF"/>
                </a:solidFill>
                <a:latin typeface="Roboto Mono Medium" pitchFamily="34" charset="0"/>
                <a:ea typeface="Roboto Mono Medium" pitchFamily="34" charset="-122"/>
                <a:cs typeface="Roboto Mono Medium" pitchFamily="34" charset="-120"/>
              </a:rPr>
              <a:t>بازتاب نور:</a:t>
            </a:r>
            <a:endParaRPr lang="en-US" sz="1350" dirty="0"/>
          </a:p>
        </p:txBody>
      </p:sp>
      <p:sp>
        <p:nvSpPr>
          <p:cNvPr id="12" name="Text 8"/>
          <p:cNvSpPr/>
          <p:nvPr/>
        </p:nvSpPr>
        <p:spPr>
          <a:xfrm>
            <a:off x="572095" y="7369731"/>
            <a:ext cx="13486209" cy="221099"/>
          </a:xfrm>
          <a:prstGeom prst="rect">
            <a:avLst/>
          </a:prstGeom>
          <a:noFill/>
          <a:ln/>
        </p:spPr>
        <p:txBody>
          <a:bodyPr wrap="none" lIns="0" tIns="0" rIns="0" bIns="0" rtlCol="0" anchor="t"/>
          <a:lstStyle/>
          <a:p>
            <a:pPr rtl="1" algn="r" indent="0" marL="0">
              <a:lnSpc>
                <a:spcPts val="1700"/>
              </a:lnSpc>
              <a:buNone/>
            </a:pPr>
            <a:r>
              <a:rPr lang="en-US" sz="1050" dirty="0">
                <a:solidFill>
                  <a:srgbClr val="E5E0DF"/>
                </a:solidFill>
                <a:latin typeface="Roboto" pitchFamily="34" charset="0"/>
                <a:ea typeface="Roboto" pitchFamily="34" charset="-122"/>
                <a:cs typeface="Roboto" pitchFamily="34" charset="-120"/>
              </a:rPr>
              <a:t>اجسام همیشه بخشی از نوری که به آنها می تابند را باز می گردانند که به این پدیده بازتابش نور می گویند.</a:t>
            </a:r>
            <a:endParaRPr lang="en-US" sz="1050" dirty="0"/>
          </a:p>
        </p:txBody>
      </p:sp>
      <p:sp>
        <p:nvSpPr>
          <p:cNvPr id="13" name="Text 9"/>
          <p:cNvSpPr/>
          <p:nvPr/>
        </p:nvSpPr>
        <p:spPr>
          <a:xfrm>
            <a:off x="572095" y="7746325"/>
            <a:ext cx="13486209" cy="221099"/>
          </a:xfrm>
          <a:prstGeom prst="rect">
            <a:avLst/>
          </a:prstGeom>
          <a:noFill/>
          <a:ln/>
        </p:spPr>
        <p:txBody>
          <a:bodyPr wrap="none" lIns="0" tIns="0" rIns="0" bIns="0" rtlCol="0" anchor="t"/>
          <a:lstStyle/>
          <a:p>
            <a:pPr rtl="1" algn="r" indent="0" marL="0">
              <a:lnSpc>
                <a:spcPts val="1700"/>
              </a:lnSpc>
              <a:buNone/>
            </a:pPr>
            <a:r>
              <a:rPr lang="en-US" sz="1050" dirty="0">
                <a:solidFill>
                  <a:srgbClr val="E5E0DF"/>
                </a:solidFill>
                <a:latin typeface="Roboto" pitchFamily="34" charset="0"/>
                <a:ea typeface="Roboto" pitchFamily="34" charset="-122"/>
                <a:cs typeface="Roboto" pitchFamily="34" charset="-120"/>
              </a:rPr>
              <a:t>در بازتاب نور از سطح یک جسم، همیشه زاویه ی تابش و بازتابش با هم برابرند.</a:t>
            </a:r>
            <a:endParaRPr lang="en-US" sz="1050" dirty="0"/>
          </a:p>
        </p:txBody>
      </p:sp>
      <p:sp>
        <p:nvSpPr>
          <p:cNvPr id="14" name="Text 10"/>
          <p:cNvSpPr/>
          <p:nvPr/>
        </p:nvSpPr>
        <p:spPr>
          <a:xfrm>
            <a:off x="572095" y="8122920"/>
            <a:ext cx="13486209" cy="221099"/>
          </a:xfrm>
          <a:prstGeom prst="rect">
            <a:avLst/>
          </a:prstGeom>
          <a:noFill/>
          <a:ln/>
        </p:spPr>
        <p:txBody>
          <a:bodyPr wrap="none" lIns="0" tIns="0" rIns="0" bIns="0" rtlCol="0" anchor="t"/>
          <a:lstStyle/>
          <a:p>
            <a:pPr rtl="1" algn="r" indent="0" marL="0">
              <a:lnSpc>
                <a:spcPts val="1700"/>
              </a:lnSpc>
              <a:buNone/>
            </a:pPr>
            <a:r>
              <a:rPr lang="en-US" sz="1050" dirty="0">
                <a:solidFill>
                  <a:srgbClr val="E5E0DF"/>
                </a:solidFill>
                <a:latin typeface="Roboto" pitchFamily="34" charset="0"/>
                <a:ea typeface="Roboto" pitchFamily="34" charset="-122"/>
                <a:cs typeface="Roboto" pitchFamily="34" charset="-120"/>
              </a:rPr>
              <a:t>زاویه تابش: زاویه بین پرتوی تابش با خط عمود برسطح جسم است.</a:t>
            </a:r>
            <a:endParaRPr lang="en-US" sz="1050" dirty="0"/>
          </a:p>
        </p:txBody>
      </p:sp>
      <p:sp>
        <p:nvSpPr>
          <p:cNvPr id="15" name="Text 11"/>
          <p:cNvSpPr/>
          <p:nvPr/>
        </p:nvSpPr>
        <p:spPr>
          <a:xfrm>
            <a:off x="572095" y="8499515"/>
            <a:ext cx="13486209" cy="221099"/>
          </a:xfrm>
          <a:prstGeom prst="rect">
            <a:avLst/>
          </a:prstGeom>
          <a:noFill/>
          <a:ln/>
        </p:spPr>
        <p:txBody>
          <a:bodyPr wrap="none" lIns="0" tIns="0" rIns="0" bIns="0" rtlCol="0" anchor="t"/>
          <a:lstStyle/>
          <a:p>
            <a:pPr rtl="1" algn="r" indent="0" marL="0">
              <a:lnSpc>
                <a:spcPts val="1700"/>
              </a:lnSpc>
              <a:buNone/>
            </a:pPr>
            <a:r>
              <a:rPr lang="en-US" sz="1050" dirty="0">
                <a:solidFill>
                  <a:srgbClr val="E5E0DF"/>
                </a:solidFill>
                <a:latin typeface="Roboto" pitchFamily="34" charset="0"/>
                <a:ea typeface="Roboto" pitchFamily="34" charset="-122"/>
                <a:cs typeface="Roboto" pitchFamily="34" charset="-120"/>
              </a:rPr>
              <a:t>زاویه بازتابش: زاویه ی بین پرتو بازتابش باخط عمود برسطح جسم است.</a:t>
            </a:r>
            <a:endParaRPr lang="en-US" sz="10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2025-08-30T13:48:19Z</dcterms:created>
  <dcterms:modified xsi:type="dcterms:W3CDTF">2025-08-30T13:48:19Z</dcterms:modified>
</cp:coreProperties>
</file>